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  <p:sldMasterId id="2147483680" r:id="rId3"/>
    <p:sldMasterId id="2147483726" r:id="rId4"/>
  </p:sldMasterIdLst>
  <p:notesMasterIdLst>
    <p:notesMasterId r:id="rId66"/>
  </p:notesMasterIdLst>
  <p:sldIdLst>
    <p:sldId id="257" r:id="rId5"/>
    <p:sldId id="258" r:id="rId6"/>
    <p:sldId id="847" r:id="rId7"/>
    <p:sldId id="567" r:id="rId8"/>
    <p:sldId id="635" r:id="rId9"/>
    <p:sldId id="652" r:id="rId10"/>
    <p:sldId id="636" r:id="rId11"/>
    <p:sldId id="655" r:id="rId12"/>
    <p:sldId id="880" r:id="rId13"/>
    <p:sldId id="882" r:id="rId14"/>
    <p:sldId id="881" r:id="rId15"/>
    <p:sldId id="885" r:id="rId16"/>
    <p:sldId id="883" r:id="rId17"/>
    <p:sldId id="656" r:id="rId18"/>
    <p:sldId id="659" r:id="rId19"/>
    <p:sldId id="848" r:id="rId20"/>
    <p:sldId id="878" r:id="rId21"/>
    <p:sldId id="877" r:id="rId22"/>
    <p:sldId id="849" r:id="rId23"/>
    <p:sldId id="875" r:id="rId24"/>
    <p:sldId id="638" r:id="rId25"/>
    <p:sldId id="654" r:id="rId26"/>
    <p:sldId id="660" r:id="rId27"/>
    <p:sldId id="661" r:id="rId28"/>
    <p:sldId id="852" r:id="rId29"/>
    <p:sldId id="662" r:id="rId30"/>
    <p:sldId id="850" r:id="rId31"/>
    <p:sldId id="663" r:id="rId32"/>
    <p:sldId id="664" r:id="rId33"/>
    <p:sldId id="665" r:id="rId34"/>
    <p:sldId id="666" r:id="rId35"/>
    <p:sldId id="667" r:id="rId36"/>
    <p:sldId id="260" r:id="rId37"/>
    <p:sldId id="301" r:id="rId38"/>
    <p:sldId id="269" r:id="rId39"/>
    <p:sldId id="345" r:id="rId40"/>
    <p:sldId id="316" r:id="rId41"/>
    <p:sldId id="872" r:id="rId42"/>
    <p:sldId id="873" r:id="rId43"/>
    <p:sldId id="874" r:id="rId44"/>
    <p:sldId id="853" r:id="rId45"/>
    <p:sldId id="854" r:id="rId46"/>
    <p:sldId id="855" r:id="rId47"/>
    <p:sldId id="856" r:id="rId48"/>
    <p:sldId id="857" r:id="rId49"/>
    <p:sldId id="858" r:id="rId50"/>
    <p:sldId id="859" r:id="rId51"/>
    <p:sldId id="860" r:id="rId52"/>
    <p:sldId id="861" r:id="rId53"/>
    <p:sldId id="862" r:id="rId54"/>
    <p:sldId id="863" r:id="rId55"/>
    <p:sldId id="864" r:id="rId56"/>
    <p:sldId id="865" r:id="rId57"/>
    <p:sldId id="866" r:id="rId58"/>
    <p:sldId id="867" r:id="rId59"/>
    <p:sldId id="868" r:id="rId60"/>
    <p:sldId id="869" r:id="rId61"/>
    <p:sldId id="870" r:id="rId62"/>
    <p:sldId id="879" r:id="rId63"/>
    <p:sldId id="871" r:id="rId64"/>
    <p:sldId id="561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7">
          <p15:clr>
            <a:srgbClr val="A4A3A4"/>
          </p15:clr>
        </p15:guide>
        <p15:guide id="2" pos="20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EDFA"/>
    <a:srgbClr val="FF9900"/>
    <a:srgbClr val="FFFF00"/>
    <a:srgbClr val="006600"/>
    <a:srgbClr val="CC66FF"/>
    <a:srgbClr val="00CC00"/>
    <a:srgbClr val="CC0099"/>
    <a:srgbClr val="009999"/>
    <a:srgbClr val="85AB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27" autoAdjust="0"/>
    <p:restoredTop sz="98640" autoAdjust="0"/>
  </p:normalViewPr>
  <p:slideViewPr>
    <p:cSldViewPr snapToGrid="0">
      <p:cViewPr varScale="1">
        <p:scale>
          <a:sx n="111" d="100"/>
          <a:sy n="111" d="100"/>
        </p:scale>
        <p:origin x="224" y="888"/>
      </p:cViewPr>
      <p:guideLst>
        <p:guide orient="horz" pos="977"/>
        <p:guide pos="20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758337-D373-401A-892D-7766A648A3F5}" type="datetimeFigureOut">
              <a:rPr lang="en-US" smtClean="0"/>
              <a:t>2/14/19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47A52-EDBE-4128-A1AF-FB91DAABE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37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Jordan, M.I. (1986). Serial order: A parallel distributed processing approach.</a:t>
            </a:r>
            <a:r>
              <a:rPr lang="en-US" baseline="0" dirty="0"/>
              <a:t> </a:t>
            </a:r>
          </a:p>
          <a:p>
            <a:r>
              <a:rPr lang="en-US" baseline="0" dirty="0"/>
              <a:t>LSTM (1997)</a:t>
            </a:r>
          </a:p>
          <a:p>
            <a:r>
              <a:rPr lang="en-US" baseline="0" dirty="0"/>
              <a:t>Predecessor to CNNs first introduced in 1980, developed in 1988, improved in 1998.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18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Jordan, M.I. (1986). Serial order: A parallel distributed processing approach.</a:t>
            </a:r>
            <a:r>
              <a:rPr lang="en-US" baseline="0" dirty="0"/>
              <a:t> </a:t>
            </a:r>
          </a:p>
          <a:p>
            <a:r>
              <a:rPr lang="en-US" baseline="0" dirty="0"/>
              <a:t>LSTM (1997)</a:t>
            </a:r>
          </a:p>
          <a:p>
            <a:r>
              <a:rPr lang="en-US" baseline="0" dirty="0"/>
              <a:t>Predecessor to CNNs first introduced in 1980, developed in 1988, improved in 1998.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18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6341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6987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610" y="1550804"/>
            <a:ext cx="11380983" cy="2049713"/>
          </a:xfrm>
          <a:prstGeom prst="rect">
            <a:avLst/>
          </a:prstGeom>
          <a:effectLst>
            <a:innerShdw blurRad="482600" dist="50800" dir="13500000">
              <a:srgbClr val="000000">
                <a:alpha val="37000"/>
              </a:srgbClr>
            </a:inn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>
            <a:lvl1pPr>
              <a:defRPr sz="5333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0470" y="3886200"/>
            <a:ext cx="10044140" cy="1752600"/>
          </a:xfrm>
        </p:spPr>
        <p:txBody>
          <a:bodyPr>
            <a:normAutofit/>
          </a:bodyPr>
          <a:lstStyle>
            <a:lvl1pPr marL="0" indent="0" algn="ctr">
              <a:buNone/>
              <a:defRPr sz="4133" b="1" i="1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cs typeface="Georgi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21606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610" y="1550804"/>
            <a:ext cx="11380983" cy="2049713"/>
          </a:xfrm>
          <a:prstGeom prst="rect">
            <a:avLst/>
          </a:prstGeom>
          <a:effectLst>
            <a:innerShdw blurRad="482600" dist="50800" dir="13500000">
              <a:srgbClr val="000000">
                <a:alpha val="37000"/>
              </a:srgbClr>
            </a:inn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>
            <a:lvl1pPr>
              <a:defRPr sz="5333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0470" y="3886200"/>
            <a:ext cx="10044140" cy="1752600"/>
          </a:xfrm>
        </p:spPr>
        <p:txBody>
          <a:bodyPr>
            <a:normAutofit/>
          </a:bodyPr>
          <a:lstStyle>
            <a:lvl1pPr marL="0" indent="0" algn="ctr">
              <a:buNone/>
              <a:defRPr sz="4133" b="1" i="1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cs typeface="Georgi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69784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523295"/>
            <a:ext cx="11243733" cy="935791"/>
          </a:xfrm>
          <a:prstGeom prst="rect">
            <a:avLst/>
          </a:prstGeom>
        </p:spPr>
        <p:txBody>
          <a:bodyPr/>
          <a:lstStyle>
            <a:lvl1pPr>
              <a:defRPr sz="4667" b="1" i="0" cap="none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cs typeface="Georgi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82338"/>
            <a:ext cx="10972800" cy="3603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59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90" y="1024913"/>
            <a:ext cx="11550316" cy="1362075"/>
          </a:xfrm>
          <a:prstGeom prst="rect">
            <a:avLst/>
          </a:prstGeom>
        </p:spPr>
        <p:txBody>
          <a:bodyPr anchor="t"/>
          <a:lstStyle>
            <a:lvl1pPr algn="ctr">
              <a:defRPr sz="4667" b="0" cap="none">
                <a:solidFill>
                  <a:srgbClr val="011C3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689684"/>
            <a:ext cx="10363200" cy="717216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rgbClr val="FDC227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4235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63972"/>
            <a:ext cx="10972800" cy="936229"/>
          </a:xfrm>
          <a:prstGeom prst="rect">
            <a:avLst/>
          </a:prstGeom>
        </p:spPr>
        <p:txBody>
          <a:bodyPr/>
          <a:lstStyle>
            <a:lvl1pPr>
              <a:defRPr sz="4267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2133" b="0" i="0">
                <a:latin typeface="Lucida Grande"/>
                <a:cs typeface="Lucida Grande"/>
              </a:defRPr>
            </a:lvl2pPr>
            <a:lvl3pPr>
              <a:defRPr sz="2133" b="0" i="0">
                <a:latin typeface="Lucida Grande"/>
                <a:cs typeface="Lucida Grande"/>
              </a:defRPr>
            </a:lvl3pPr>
            <a:lvl4pPr>
              <a:defRPr sz="2133" b="0" i="0">
                <a:latin typeface="Lucida Grande"/>
                <a:cs typeface="Lucida Grande"/>
              </a:defRPr>
            </a:lvl4pPr>
            <a:lvl5pPr>
              <a:defRPr sz="2133" b="0" i="0">
                <a:latin typeface="Lucida Grande"/>
                <a:cs typeface="Lucida Grande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2133" b="0" i="0">
                <a:latin typeface="Lucida Grande"/>
                <a:cs typeface="Lucida Grande"/>
              </a:defRPr>
            </a:lvl2pPr>
            <a:lvl3pPr>
              <a:defRPr sz="2133" b="0" i="0">
                <a:latin typeface="Lucida Grande"/>
                <a:cs typeface="Lucida Grande"/>
              </a:defRPr>
            </a:lvl3pPr>
            <a:lvl4pPr>
              <a:defRPr sz="2133" b="0" i="0">
                <a:latin typeface="Lucida Grande"/>
                <a:cs typeface="Lucida Grande"/>
              </a:defRPr>
            </a:lvl4pPr>
            <a:lvl5pPr>
              <a:defRPr sz="2133" b="0" i="0">
                <a:latin typeface="Lucida Grande"/>
                <a:cs typeface="Lucida Grande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920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1548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267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7" b="0" i="0">
                <a:solidFill>
                  <a:srgbClr val="FDC227"/>
                </a:solidFill>
                <a:effectLst/>
                <a:latin typeface="Lucida Grande"/>
                <a:cs typeface="Lucida Grande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24140"/>
            <a:ext cx="5386917" cy="3951288"/>
          </a:xfrm>
        </p:spPr>
        <p:txBody>
          <a:bodyPr/>
          <a:lstStyle>
            <a:lvl1pPr>
              <a:defRPr sz="2400">
                <a:latin typeface="Lucida Grande"/>
                <a:cs typeface="Lucida Grande"/>
              </a:defRPr>
            </a:lvl1pPr>
            <a:lvl2pPr>
              <a:defRPr sz="2133">
                <a:latin typeface="Lucida Grande"/>
                <a:cs typeface="Lucida Grande"/>
              </a:defRPr>
            </a:lvl2pPr>
            <a:lvl3pPr>
              <a:defRPr sz="2133">
                <a:latin typeface="Lucida Grande"/>
                <a:cs typeface="Lucida Grande"/>
              </a:defRPr>
            </a:lvl3pPr>
            <a:lvl4pPr>
              <a:defRPr sz="2133">
                <a:latin typeface="Lucida Grande"/>
                <a:cs typeface="Lucida Grande"/>
              </a:defRPr>
            </a:lvl4pPr>
            <a:lvl5pPr>
              <a:defRPr sz="2133">
                <a:latin typeface="Lucida Grande"/>
                <a:cs typeface="Lucida Grande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7" b="0">
                <a:solidFill>
                  <a:srgbClr val="FDC227"/>
                </a:solidFill>
                <a:effectLst/>
                <a:latin typeface="Lucida Grande"/>
                <a:cs typeface="Lucida Grande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424140"/>
            <a:ext cx="5389033" cy="3951288"/>
          </a:xfrm>
        </p:spPr>
        <p:txBody>
          <a:bodyPr/>
          <a:lstStyle>
            <a:lvl1pPr>
              <a:defRPr sz="2400">
                <a:latin typeface="Lucida Grande"/>
                <a:cs typeface="Lucida Grande"/>
              </a:defRPr>
            </a:lvl1pPr>
            <a:lvl2pPr>
              <a:defRPr sz="2133">
                <a:latin typeface="Lucida Grande"/>
                <a:cs typeface="Lucida Grande"/>
              </a:defRPr>
            </a:lvl2pPr>
            <a:lvl3pPr>
              <a:defRPr sz="2133">
                <a:latin typeface="Lucida Grande"/>
                <a:cs typeface="Lucida Grande"/>
              </a:defRPr>
            </a:lvl3pPr>
            <a:lvl4pPr>
              <a:defRPr sz="2133">
                <a:latin typeface="Lucida Grande"/>
                <a:cs typeface="Lucida Grande"/>
              </a:defRPr>
            </a:lvl4pPr>
            <a:lvl5pPr>
              <a:defRPr sz="2133">
                <a:latin typeface="Lucida Grande"/>
                <a:cs typeface="Lucida Grande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01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5782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000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418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53439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26" y="666793"/>
            <a:ext cx="4011084" cy="928791"/>
          </a:xfrm>
          <a:prstGeom prst="rect">
            <a:avLst/>
          </a:prstGeom>
        </p:spPr>
        <p:txBody>
          <a:bodyPr anchor="b"/>
          <a:lstStyle>
            <a:lvl1pPr algn="l">
              <a:defRPr sz="2667" b="0" i="0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666768"/>
            <a:ext cx="6815667" cy="5619855"/>
          </a:xfrm>
        </p:spPr>
        <p:txBody>
          <a:bodyPr/>
          <a:lstStyle>
            <a:lvl1pPr>
              <a:defRPr sz="3733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3733" b="0" i="0">
                <a:latin typeface="Lucida Grande"/>
                <a:cs typeface="Lucida Grande"/>
              </a:defRPr>
            </a:lvl2pPr>
            <a:lvl3pPr>
              <a:defRPr sz="3200" b="0" i="0">
                <a:latin typeface="Lucida Grande"/>
                <a:cs typeface="Lucida Grande"/>
              </a:defRPr>
            </a:lvl3pPr>
            <a:lvl4pPr>
              <a:defRPr sz="2667" b="0" i="0">
                <a:latin typeface="Lucida Grande"/>
                <a:cs typeface="Lucida Grande"/>
              </a:defRPr>
            </a:lvl4pPr>
            <a:lvl5pPr>
              <a:defRPr sz="2667" b="0" i="0">
                <a:latin typeface="Lucida Grande"/>
                <a:cs typeface="Lucida Grande"/>
              </a:defRPr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26" y="1595536"/>
            <a:ext cx="4011084" cy="469106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7" b="0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403"/>
            <a:ext cx="7315200" cy="804863"/>
          </a:xfrm>
        </p:spPr>
        <p:txBody>
          <a:bodyPr/>
          <a:lstStyle>
            <a:lvl1pPr marL="0" indent="0">
              <a:buNone/>
              <a:defRPr sz="1867" b="0" i="0">
                <a:solidFill>
                  <a:srgbClr val="7F7F7F"/>
                </a:solidFill>
                <a:latin typeface="Lucida Grande"/>
                <a:cs typeface="Lucida Grande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49531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610" y="1550804"/>
            <a:ext cx="11380983" cy="2049713"/>
          </a:xfrm>
          <a:prstGeom prst="rect">
            <a:avLst/>
          </a:prstGeom>
          <a:effectLst>
            <a:innerShdw blurRad="482600" dist="50800" dir="13500000">
              <a:srgbClr val="000000">
                <a:alpha val="37000"/>
              </a:srgbClr>
            </a:inn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>
            <a:lvl1pPr>
              <a:defRPr sz="5333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0470" y="3886200"/>
            <a:ext cx="10044140" cy="1752600"/>
          </a:xfrm>
        </p:spPr>
        <p:txBody>
          <a:bodyPr>
            <a:normAutofit/>
          </a:bodyPr>
          <a:lstStyle>
            <a:lvl1pPr marL="0" indent="0" algn="ctr">
              <a:buNone/>
              <a:defRPr sz="4133" b="1" i="1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cs typeface="Georgi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91327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523295"/>
            <a:ext cx="11243733" cy="935791"/>
          </a:xfrm>
          <a:prstGeom prst="rect">
            <a:avLst/>
          </a:prstGeom>
        </p:spPr>
        <p:txBody>
          <a:bodyPr/>
          <a:lstStyle>
            <a:lvl1pPr>
              <a:defRPr sz="4667" b="1" i="0" cap="none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cs typeface="Georgi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82338"/>
            <a:ext cx="10972800" cy="3603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3843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523295"/>
            <a:ext cx="11243733" cy="935791"/>
          </a:xfrm>
          <a:prstGeom prst="rect">
            <a:avLst/>
          </a:prstGeom>
        </p:spPr>
        <p:txBody>
          <a:bodyPr/>
          <a:lstStyle>
            <a:lvl1pPr>
              <a:defRPr sz="4667" b="1" i="0" cap="none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cs typeface="Georgi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82338"/>
            <a:ext cx="10972800" cy="3603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473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90" y="1024913"/>
            <a:ext cx="11550316" cy="1362075"/>
          </a:xfrm>
          <a:prstGeom prst="rect">
            <a:avLst/>
          </a:prstGeom>
        </p:spPr>
        <p:txBody>
          <a:bodyPr anchor="t"/>
          <a:lstStyle>
            <a:lvl1pPr algn="ctr">
              <a:defRPr sz="4667" b="0" cap="none">
                <a:solidFill>
                  <a:srgbClr val="011C3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689684"/>
            <a:ext cx="10363200" cy="717216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rgbClr val="FDC227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22097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63972"/>
            <a:ext cx="10972800" cy="936229"/>
          </a:xfrm>
          <a:prstGeom prst="rect">
            <a:avLst/>
          </a:prstGeom>
        </p:spPr>
        <p:txBody>
          <a:bodyPr/>
          <a:lstStyle>
            <a:lvl1pPr>
              <a:defRPr sz="4267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2133" b="0" i="0">
                <a:latin typeface="Lucida Grande"/>
                <a:cs typeface="Lucida Grande"/>
              </a:defRPr>
            </a:lvl2pPr>
            <a:lvl3pPr>
              <a:defRPr sz="2133" b="0" i="0">
                <a:latin typeface="Lucida Grande"/>
                <a:cs typeface="Lucida Grande"/>
              </a:defRPr>
            </a:lvl3pPr>
            <a:lvl4pPr>
              <a:defRPr sz="2133" b="0" i="0">
                <a:latin typeface="Lucida Grande"/>
                <a:cs typeface="Lucida Grande"/>
              </a:defRPr>
            </a:lvl4pPr>
            <a:lvl5pPr>
              <a:defRPr sz="2133" b="0" i="0">
                <a:latin typeface="Lucida Grande"/>
                <a:cs typeface="Lucida Grande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2133" b="0" i="0">
                <a:latin typeface="Lucida Grande"/>
                <a:cs typeface="Lucida Grande"/>
              </a:defRPr>
            </a:lvl2pPr>
            <a:lvl3pPr>
              <a:defRPr sz="2133" b="0" i="0">
                <a:latin typeface="Lucida Grande"/>
                <a:cs typeface="Lucida Grande"/>
              </a:defRPr>
            </a:lvl3pPr>
            <a:lvl4pPr>
              <a:defRPr sz="2133" b="0" i="0">
                <a:latin typeface="Lucida Grande"/>
                <a:cs typeface="Lucida Grande"/>
              </a:defRPr>
            </a:lvl4pPr>
            <a:lvl5pPr>
              <a:defRPr sz="2133" b="0" i="0">
                <a:latin typeface="Lucida Grande"/>
                <a:cs typeface="Lucida Grande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3844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1548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267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7" b="0" i="0">
                <a:solidFill>
                  <a:srgbClr val="FDC227"/>
                </a:solidFill>
                <a:effectLst/>
                <a:latin typeface="Lucida Grande"/>
                <a:cs typeface="Lucida Grande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24140"/>
            <a:ext cx="5386917" cy="3951288"/>
          </a:xfrm>
        </p:spPr>
        <p:txBody>
          <a:bodyPr/>
          <a:lstStyle>
            <a:lvl1pPr>
              <a:defRPr sz="2400">
                <a:latin typeface="Lucida Grande"/>
                <a:cs typeface="Lucida Grande"/>
              </a:defRPr>
            </a:lvl1pPr>
            <a:lvl2pPr>
              <a:defRPr sz="2133">
                <a:latin typeface="Lucida Grande"/>
                <a:cs typeface="Lucida Grande"/>
              </a:defRPr>
            </a:lvl2pPr>
            <a:lvl3pPr>
              <a:defRPr sz="2133">
                <a:latin typeface="Lucida Grande"/>
                <a:cs typeface="Lucida Grande"/>
              </a:defRPr>
            </a:lvl3pPr>
            <a:lvl4pPr>
              <a:defRPr sz="2133">
                <a:latin typeface="Lucida Grande"/>
                <a:cs typeface="Lucida Grande"/>
              </a:defRPr>
            </a:lvl4pPr>
            <a:lvl5pPr>
              <a:defRPr sz="2133">
                <a:latin typeface="Lucida Grande"/>
                <a:cs typeface="Lucida Grande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7" b="0">
                <a:solidFill>
                  <a:srgbClr val="FDC227"/>
                </a:solidFill>
                <a:effectLst/>
                <a:latin typeface="Lucida Grande"/>
                <a:cs typeface="Lucida Grande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424140"/>
            <a:ext cx="5389033" cy="3951288"/>
          </a:xfrm>
        </p:spPr>
        <p:txBody>
          <a:bodyPr/>
          <a:lstStyle>
            <a:lvl1pPr>
              <a:defRPr sz="2400">
                <a:latin typeface="Lucida Grande"/>
                <a:cs typeface="Lucida Grande"/>
              </a:defRPr>
            </a:lvl1pPr>
            <a:lvl2pPr>
              <a:defRPr sz="2133">
                <a:latin typeface="Lucida Grande"/>
                <a:cs typeface="Lucida Grande"/>
              </a:defRPr>
            </a:lvl2pPr>
            <a:lvl3pPr>
              <a:defRPr sz="2133">
                <a:latin typeface="Lucida Grande"/>
                <a:cs typeface="Lucida Grande"/>
              </a:defRPr>
            </a:lvl3pPr>
            <a:lvl4pPr>
              <a:defRPr sz="2133">
                <a:latin typeface="Lucida Grande"/>
                <a:cs typeface="Lucida Grande"/>
              </a:defRPr>
            </a:lvl4pPr>
            <a:lvl5pPr>
              <a:defRPr sz="2133">
                <a:latin typeface="Lucida Grande"/>
                <a:cs typeface="Lucida Grande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594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5782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000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2340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867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26" y="666793"/>
            <a:ext cx="4011084" cy="928791"/>
          </a:xfrm>
          <a:prstGeom prst="rect">
            <a:avLst/>
          </a:prstGeom>
        </p:spPr>
        <p:txBody>
          <a:bodyPr anchor="b"/>
          <a:lstStyle>
            <a:lvl1pPr algn="l">
              <a:defRPr sz="2667" b="0" i="0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666768"/>
            <a:ext cx="6815667" cy="5619855"/>
          </a:xfrm>
        </p:spPr>
        <p:txBody>
          <a:bodyPr/>
          <a:lstStyle>
            <a:lvl1pPr>
              <a:defRPr sz="3733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3733" b="0" i="0">
                <a:latin typeface="Lucida Grande"/>
                <a:cs typeface="Lucida Grande"/>
              </a:defRPr>
            </a:lvl2pPr>
            <a:lvl3pPr>
              <a:defRPr sz="3200" b="0" i="0">
                <a:latin typeface="Lucida Grande"/>
                <a:cs typeface="Lucida Grande"/>
              </a:defRPr>
            </a:lvl3pPr>
            <a:lvl4pPr>
              <a:defRPr sz="2667" b="0" i="0">
                <a:latin typeface="Lucida Grande"/>
                <a:cs typeface="Lucida Grande"/>
              </a:defRPr>
            </a:lvl4pPr>
            <a:lvl5pPr>
              <a:defRPr sz="2667" b="0" i="0">
                <a:latin typeface="Lucida Grande"/>
                <a:cs typeface="Lucida Grande"/>
              </a:defRPr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26" y="1595536"/>
            <a:ext cx="4011084" cy="469106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1773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7" b="0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403"/>
            <a:ext cx="7315200" cy="804863"/>
          </a:xfrm>
        </p:spPr>
        <p:txBody>
          <a:bodyPr/>
          <a:lstStyle>
            <a:lvl1pPr marL="0" indent="0">
              <a:buNone/>
              <a:defRPr sz="1867" b="0" i="0">
                <a:solidFill>
                  <a:srgbClr val="7F7F7F"/>
                </a:solidFill>
                <a:latin typeface="Lucida Grande"/>
                <a:cs typeface="Lucida Grande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7852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610" y="1550804"/>
            <a:ext cx="11380983" cy="2049713"/>
          </a:xfrm>
          <a:prstGeom prst="rect">
            <a:avLst/>
          </a:prstGeom>
          <a:effectLst>
            <a:innerShdw blurRad="482600" dist="50800" dir="13500000">
              <a:srgbClr val="000000">
                <a:alpha val="37000"/>
              </a:srgbClr>
            </a:inn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>
            <a:lvl1pPr>
              <a:defRPr sz="5333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0470" y="3886200"/>
            <a:ext cx="10044140" cy="1752600"/>
          </a:xfrm>
        </p:spPr>
        <p:txBody>
          <a:bodyPr>
            <a:normAutofit/>
          </a:bodyPr>
          <a:lstStyle>
            <a:lvl1pPr marL="0" indent="0" algn="ctr">
              <a:buNone/>
              <a:defRPr sz="4133" b="1" i="1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cs typeface="Georgi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859436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523295"/>
            <a:ext cx="11243733" cy="935791"/>
          </a:xfrm>
          <a:prstGeom prst="rect">
            <a:avLst/>
          </a:prstGeom>
        </p:spPr>
        <p:txBody>
          <a:bodyPr/>
          <a:lstStyle>
            <a:lvl1pPr>
              <a:defRPr sz="4667" b="1" i="0" cap="none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cs typeface="Georgi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82338"/>
            <a:ext cx="10972800" cy="3603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98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90" y="1024913"/>
            <a:ext cx="11550316" cy="1362075"/>
          </a:xfrm>
          <a:prstGeom prst="rect">
            <a:avLst/>
          </a:prstGeom>
        </p:spPr>
        <p:txBody>
          <a:bodyPr anchor="t"/>
          <a:lstStyle>
            <a:lvl1pPr algn="ctr">
              <a:defRPr sz="4667" b="0" cap="none">
                <a:solidFill>
                  <a:srgbClr val="011C3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689684"/>
            <a:ext cx="10363200" cy="717216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rgbClr val="FDC227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98836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90" y="1024913"/>
            <a:ext cx="11550316" cy="1362075"/>
          </a:xfrm>
          <a:prstGeom prst="rect">
            <a:avLst/>
          </a:prstGeom>
        </p:spPr>
        <p:txBody>
          <a:bodyPr anchor="t"/>
          <a:lstStyle>
            <a:lvl1pPr algn="ctr">
              <a:defRPr sz="4667" b="0" cap="none">
                <a:solidFill>
                  <a:srgbClr val="011C3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689684"/>
            <a:ext cx="10363200" cy="717216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rgbClr val="FDC227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95285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63972"/>
            <a:ext cx="10972800" cy="936229"/>
          </a:xfrm>
          <a:prstGeom prst="rect">
            <a:avLst/>
          </a:prstGeom>
        </p:spPr>
        <p:txBody>
          <a:bodyPr/>
          <a:lstStyle>
            <a:lvl1pPr>
              <a:defRPr sz="4267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2133" b="0" i="0">
                <a:latin typeface="Lucida Grande"/>
                <a:cs typeface="Lucida Grande"/>
              </a:defRPr>
            </a:lvl2pPr>
            <a:lvl3pPr>
              <a:defRPr sz="2133" b="0" i="0">
                <a:latin typeface="Lucida Grande"/>
                <a:cs typeface="Lucida Grande"/>
              </a:defRPr>
            </a:lvl3pPr>
            <a:lvl4pPr>
              <a:defRPr sz="2133" b="0" i="0">
                <a:latin typeface="Lucida Grande"/>
                <a:cs typeface="Lucida Grande"/>
              </a:defRPr>
            </a:lvl4pPr>
            <a:lvl5pPr>
              <a:defRPr sz="2133" b="0" i="0">
                <a:latin typeface="Lucida Grande"/>
                <a:cs typeface="Lucida Grande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2133" b="0" i="0">
                <a:latin typeface="Lucida Grande"/>
                <a:cs typeface="Lucida Grande"/>
              </a:defRPr>
            </a:lvl2pPr>
            <a:lvl3pPr>
              <a:defRPr sz="2133" b="0" i="0">
                <a:latin typeface="Lucida Grande"/>
                <a:cs typeface="Lucida Grande"/>
              </a:defRPr>
            </a:lvl3pPr>
            <a:lvl4pPr>
              <a:defRPr sz="2133" b="0" i="0">
                <a:latin typeface="Lucida Grande"/>
                <a:cs typeface="Lucida Grande"/>
              </a:defRPr>
            </a:lvl4pPr>
            <a:lvl5pPr>
              <a:defRPr sz="2133" b="0" i="0">
                <a:latin typeface="Lucida Grande"/>
                <a:cs typeface="Lucida Grande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2707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1548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267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7" b="0" i="0">
                <a:solidFill>
                  <a:srgbClr val="FDC227"/>
                </a:solidFill>
                <a:effectLst/>
                <a:latin typeface="Lucida Grande"/>
                <a:cs typeface="Lucida Grande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24140"/>
            <a:ext cx="5386917" cy="3951288"/>
          </a:xfrm>
        </p:spPr>
        <p:txBody>
          <a:bodyPr/>
          <a:lstStyle>
            <a:lvl1pPr>
              <a:defRPr sz="2400">
                <a:latin typeface="Lucida Grande"/>
                <a:cs typeface="Lucida Grande"/>
              </a:defRPr>
            </a:lvl1pPr>
            <a:lvl2pPr>
              <a:defRPr sz="2133">
                <a:latin typeface="Lucida Grande"/>
                <a:cs typeface="Lucida Grande"/>
              </a:defRPr>
            </a:lvl2pPr>
            <a:lvl3pPr>
              <a:defRPr sz="2133">
                <a:latin typeface="Lucida Grande"/>
                <a:cs typeface="Lucida Grande"/>
              </a:defRPr>
            </a:lvl3pPr>
            <a:lvl4pPr>
              <a:defRPr sz="2133">
                <a:latin typeface="Lucida Grande"/>
                <a:cs typeface="Lucida Grande"/>
              </a:defRPr>
            </a:lvl4pPr>
            <a:lvl5pPr>
              <a:defRPr sz="2133">
                <a:latin typeface="Lucida Grande"/>
                <a:cs typeface="Lucida Grande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7" b="0">
                <a:solidFill>
                  <a:srgbClr val="FDC227"/>
                </a:solidFill>
                <a:effectLst/>
                <a:latin typeface="Lucida Grande"/>
                <a:cs typeface="Lucida Grande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424140"/>
            <a:ext cx="5389033" cy="3951288"/>
          </a:xfrm>
        </p:spPr>
        <p:txBody>
          <a:bodyPr/>
          <a:lstStyle>
            <a:lvl1pPr>
              <a:defRPr sz="2400">
                <a:latin typeface="Lucida Grande"/>
                <a:cs typeface="Lucida Grande"/>
              </a:defRPr>
            </a:lvl1pPr>
            <a:lvl2pPr>
              <a:defRPr sz="2133">
                <a:latin typeface="Lucida Grande"/>
                <a:cs typeface="Lucida Grande"/>
              </a:defRPr>
            </a:lvl2pPr>
            <a:lvl3pPr>
              <a:defRPr sz="2133">
                <a:latin typeface="Lucida Grande"/>
                <a:cs typeface="Lucida Grande"/>
              </a:defRPr>
            </a:lvl3pPr>
            <a:lvl4pPr>
              <a:defRPr sz="2133">
                <a:latin typeface="Lucida Grande"/>
                <a:cs typeface="Lucida Grande"/>
              </a:defRPr>
            </a:lvl4pPr>
            <a:lvl5pPr>
              <a:defRPr sz="2133">
                <a:latin typeface="Lucida Grande"/>
                <a:cs typeface="Lucida Grande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67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5782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000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3433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498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26" y="666793"/>
            <a:ext cx="4011084" cy="928791"/>
          </a:xfrm>
          <a:prstGeom prst="rect">
            <a:avLst/>
          </a:prstGeom>
        </p:spPr>
        <p:txBody>
          <a:bodyPr anchor="b"/>
          <a:lstStyle>
            <a:lvl1pPr algn="l">
              <a:defRPr sz="2667" b="0" i="0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666768"/>
            <a:ext cx="6815667" cy="5619855"/>
          </a:xfrm>
        </p:spPr>
        <p:txBody>
          <a:bodyPr/>
          <a:lstStyle>
            <a:lvl1pPr>
              <a:defRPr sz="3733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3733" b="0" i="0">
                <a:latin typeface="Lucida Grande"/>
                <a:cs typeface="Lucida Grande"/>
              </a:defRPr>
            </a:lvl2pPr>
            <a:lvl3pPr>
              <a:defRPr sz="3200" b="0" i="0">
                <a:latin typeface="Lucida Grande"/>
                <a:cs typeface="Lucida Grande"/>
              </a:defRPr>
            </a:lvl3pPr>
            <a:lvl4pPr>
              <a:defRPr sz="2667" b="0" i="0">
                <a:latin typeface="Lucida Grande"/>
                <a:cs typeface="Lucida Grande"/>
              </a:defRPr>
            </a:lvl4pPr>
            <a:lvl5pPr>
              <a:defRPr sz="2667" b="0" i="0">
                <a:latin typeface="Lucida Grande"/>
                <a:cs typeface="Lucida Grande"/>
              </a:defRPr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26" y="1595536"/>
            <a:ext cx="4011084" cy="469106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52301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7" b="0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403"/>
            <a:ext cx="7315200" cy="804863"/>
          </a:xfrm>
        </p:spPr>
        <p:txBody>
          <a:bodyPr/>
          <a:lstStyle>
            <a:lvl1pPr marL="0" indent="0">
              <a:buNone/>
              <a:defRPr sz="1867" b="0" i="0">
                <a:solidFill>
                  <a:srgbClr val="7F7F7F"/>
                </a:solidFill>
                <a:latin typeface="Lucida Grande"/>
                <a:cs typeface="Lucida Grande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1764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63972"/>
            <a:ext cx="10972800" cy="936229"/>
          </a:xfrm>
          <a:prstGeom prst="rect">
            <a:avLst/>
          </a:prstGeom>
        </p:spPr>
        <p:txBody>
          <a:bodyPr/>
          <a:lstStyle>
            <a:lvl1pPr>
              <a:defRPr sz="4267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2133" b="0" i="0">
                <a:latin typeface="Lucida Grande"/>
                <a:cs typeface="Lucida Grande"/>
              </a:defRPr>
            </a:lvl2pPr>
            <a:lvl3pPr>
              <a:defRPr sz="2133" b="0" i="0">
                <a:latin typeface="Lucida Grande"/>
                <a:cs typeface="Lucida Grande"/>
              </a:defRPr>
            </a:lvl3pPr>
            <a:lvl4pPr>
              <a:defRPr sz="2133" b="0" i="0">
                <a:latin typeface="Lucida Grande"/>
                <a:cs typeface="Lucida Grande"/>
              </a:defRPr>
            </a:lvl4pPr>
            <a:lvl5pPr>
              <a:defRPr sz="2133" b="0" i="0">
                <a:latin typeface="Lucida Grande"/>
                <a:cs typeface="Lucida Grande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2133" b="0" i="0">
                <a:latin typeface="Lucida Grande"/>
                <a:cs typeface="Lucida Grande"/>
              </a:defRPr>
            </a:lvl2pPr>
            <a:lvl3pPr>
              <a:defRPr sz="2133" b="0" i="0">
                <a:latin typeface="Lucida Grande"/>
                <a:cs typeface="Lucida Grande"/>
              </a:defRPr>
            </a:lvl3pPr>
            <a:lvl4pPr>
              <a:defRPr sz="2133" b="0" i="0">
                <a:latin typeface="Lucida Grande"/>
                <a:cs typeface="Lucida Grande"/>
              </a:defRPr>
            </a:lvl4pPr>
            <a:lvl5pPr>
              <a:defRPr sz="2133" b="0" i="0">
                <a:latin typeface="Lucida Grande"/>
                <a:cs typeface="Lucida Grande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97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1548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267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7" b="0" i="0">
                <a:solidFill>
                  <a:srgbClr val="FDC227"/>
                </a:solidFill>
                <a:effectLst/>
                <a:latin typeface="Lucida Grande"/>
                <a:cs typeface="Lucida Grande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24140"/>
            <a:ext cx="5386917" cy="3951288"/>
          </a:xfrm>
        </p:spPr>
        <p:txBody>
          <a:bodyPr/>
          <a:lstStyle>
            <a:lvl1pPr>
              <a:defRPr sz="2400">
                <a:latin typeface="Lucida Grande"/>
                <a:cs typeface="Lucida Grande"/>
              </a:defRPr>
            </a:lvl1pPr>
            <a:lvl2pPr>
              <a:defRPr sz="2133">
                <a:latin typeface="Lucida Grande"/>
                <a:cs typeface="Lucida Grande"/>
              </a:defRPr>
            </a:lvl2pPr>
            <a:lvl3pPr>
              <a:defRPr sz="2133">
                <a:latin typeface="Lucida Grande"/>
                <a:cs typeface="Lucida Grande"/>
              </a:defRPr>
            </a:lvl3pPr>
            <a:lvl4pPr>
              <a:defRPr sz="2133">
                <a:latin typeface="Lucida Grande"/>
                <a:cs typeface="Lucida Grande"/>
              </a:defRPr>
            </a:lvl4pPr>
            <a:lvl5pPr>
              <a:defRPr sz="2133">
                <a:latin typeface="Lucida Grande"/>
                <a:cs typeface="Lucida Grande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7" b="0">
                <a:solidFill>
                  <a:srgbClr val="FDC227"/>
                </a:solidFill>
                <a:effectLst/>
                <a:latin typeface="Lucida Grande"/>
                <a:cs typeface="Lucida Grande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424140"/>
            <a:ext cx="5389033" cy="3951288"/>
          </a:xfrm>
        </p:spPr>
        <p:txBody>
          <a:bodyPr/>
          <a:lstStyle>
            <a:lvl1pPr>
              <a:defRPr sz="2400">
                <a:latin typeface="Lucida Grande"/>
                <a:cs typeface="Lucida Grande"/>
              </a:defRPr>
            </a:lvl1pPr>
            <a:lvl2pPr>
              <a:defRPr sz="2133">
                <a:latin typeface="Lucida Grande"/>
                <a:cs typeface="Lucida Grande"/>
              </a:defRPr>
            </a:lvl2pPr>
            <a:lvl3pPr>
              <a:defRPr sz="2133">
                <a:latin typeface="Lucida Grande"/>
                <a:cs typeface="Lucida Grande"/>
              </a:defRPr>
            </a:lvl3pPr>
            <a:lvl4pPr>
              <a:defRPr sz="2133">
                <a:latin typeface="Lucida Grande"/>
                <a:cs typeface="Lucida Grande"/>
              </a:defRPr>
            </a:lvl4pPr>
            <a:lvl5pPr>
              <a:defRPr sz="2133">
                <a:latin typeface="Lucida Grande"/>
                <a:cs typeface="Lucida Grande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686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5782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000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16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901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26" y="666793"/>
            <a:ext cx="4011084" cy="928791"/>
          </a:xfrm>
          <a:prstGeom prst="rect">
            <a:avLst/>
          </a:prstGeom>
        </p:spPr>
        <p:txBody>
          <a:bodyPr anchor="b"/>
          <a:lstStyle>
            <a:lvl1pPr algn="l">
              <a:defRPr sz="2667" b="0" i="0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666768"/>
            <a:ext cx="6815667" cy="5619855"/>
          </a:xfrm>
        </p:spPr>
        <p:txBody>
          <a:bodyPr/>
          <a:lstStyle>
            <a:lvl1pPr>
              <a:defRPr sz="3733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3733" b="0" i="0">
                <a:latin typeface="Lucida Grande"/>
                <a:cs typeface="Lucida Grande"/>
              </a:defRPr>
            </a:lvl2pPr>
            <a:lvl3pPr>
              <a:defRPr sz="3200" b="0" i="0">
                <a:latin typeface="Lucida Grande"/>
                <a:cs typeface="Lucida Grande"/>
              </a:defRPr>
            </a:lvl3pPr>
            <a:lvl4pPr>
              <a:defRPr sz="2667" b="0" i="0">
                <a:latin typeface="Lucida Grande"/>
                <a:cs typeface="Lucida Grande"/>
              </a:defRPr>
            </a:lvl4pPr>
            <a:lvl5pPr>
              <a:defRPr sz="2667" b="0" i="0">
                <a:latin typeface="Lucida Grande"/>
                <a:cs typeface="Lucida Grande"/>
              </a:defRPr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26" y="1595536"/>
            <a:ext cx="4011084" cy="469106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7042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7" b="0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403"/>
            <a:ext cx="7315200" cy="804863"/>
          </a:xfrm>
        </p:spPr>
        <p:txBody>
          <a:bodyPr/>
          <a:lstStyle>
            <a:lvl1pPr marL="0" indent="0">
              <a:buNone/>
              <a:defRPr sz="1867" b="0" i="0">
                <a:solidFill>
                  <a:srgbClr val="7F7F7F"/>
                </a:solidFill>
                <a:latin typeface="Lucida Grande"/>
                <a:cs typeface="Lucida Grande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2718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50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333" kern="1200">
          <a:solidFill>
            <a:srgbClr val="011C3C"/>
          </a:solidFill>
          <a:latin typeface="Lucida Grande"/>
          <a:ea typeface="+mn-ea"/>
          <a:cs typeface="Lucida Grande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28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hf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333" kern="1200">
          <a:solidFill>
            <a:srgbClr val="011C3C"/>
          </a:solidFill>
          <a:latin typeface="Lucida Grande"/>
          <a:ea typeface="+mn-ea"/>
          <a:cs typeface="Lucida Grande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60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hf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333" kern="1200">
          <a:solidFill>
            <a:srgbClr val="011C3C"/>
          </a:solidFill>
          <a:latin typeface="Lucida Grande"/>
          <a:ea typeface="+mn-ea"/>
          <a:cs typeface="Lucida Grande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57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333" kern="1200">
          <a:solidFill>
            <a:srgbClr val="011C3C"/>
          </a:solidFill>
          <a:latin typeface="Lucida Grande"/>
          <a:ea typeface="+mn-ea"/>
          <a:cs typeface="Lucida Grande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qz.com/1034972/the-data-that-changed-the-direction-of-ai-research-and-possibly-the-world/" TargetMode="Externa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9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Relationship Id="rId9" Type="http://schemas.openxmlformats.org/officeDocument/2006/relationships/image" Target="../media/image4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types-of-optimization-algorithms-used-in-neural-networks-and-ways-to-optimize-gradient-95ae5d39529f" TargetMode="External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906" y="1550797"/>
            <a:ext cx="11380983" cy="4403495"/>
          </a:xfrm>
        </p:spPr>
        <p:txBody>
          <a:bodyPr/>
          <a:lstStyle/>
          <a:p>
            <a:r>
              <a:rPr lang="en-US" sz="23999" dirty="0">
                <a:latin typeface="Rockwell Extra Bold" panose="02060903040505020403" pitchFamily="18" charset="0"/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87171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Deep Learning Helps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751" y="1858925"/>
            <a:ext cx="7687108" cy="402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41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18" y="2202839"/>
            <a:ext cx="4329485" cy="3887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The XOR function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143" y="2514695"/>
            <a:ext cx="5715688" cy="29284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40368" y="6244810"/>
            <a:ext cx="8529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https://www.quora.com/How-can-we-design-a-neural-network-that-acts-as-an-XOR-gate</a:t>
            </a:r>
          </a:p>
        </p:txBody>
      </p:sp>
    </p:spTree>
    <p:extLst>
      <p:ext uri="{BB962C8B-B14F-4D97-AF65-F5344CB8AC3E}">
        <p14:creationId xmlns:p14="http://schemas.microsoft.com/office/powerpoint/2010/main" val="2362257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2" y="519795"/>
            <a:ext cx="5468123" cy="53401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00" y="519795"/>
            <a:ext cx="5468123" cy="5340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30050" y="6170414"/>
            <a:ext cx="5952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http://colah.github.io/posts/2014-03-NN-Manifolds-Topology/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3720338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46" y="688607"/>
            <a:ext cx="5468123" cy="53401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00" y="688607"/>
            <a:ext cx="5468123" cy="53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05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108188" y="1955398"/>
            <a:ext cx="5283200" cy="4008207"/>
            <a:chOff x="2108188" y="1955398"/>
            <a:chExt cx="5283200" cy="4008207"/>
          </a:xfrm>
        </p:grpSpPr>
        <p:sp>
          <p:nvSpPr>
            <p:cNvPr id="7" name="Line 4"/>
            <p:cNvSpPr>
              <a:spLocks noChangeShapeType="1"/>
            </p:cNvSpPr>
            <p:nvPr/>
          </p:nvSpPr>
          <p:spPr bwMode="auto">
            <a:xfrm flipV="1">
              <a:off x="3428988" y="2045488"/>
              <a:ext cx="0" cy="3333342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3428988" y="5378830"/>
              <a:ext cx="3962400" cy="0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" name="Text Box 16"/>
            <p:cNvSpPr txBox="1">
              <a:spLocks noChangeArrowheads="1"/>
            </p:cNvSpPr>
            <p:nvPr/>
          </p:nvSpPr>
          <p:spPr bwMode="auto">
            <a:xfrm>
              <a:off x="6476988" y="5378830"/>
              <a:ext cx="59503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x1</a:t>
              </a:r>
            </a:p>
          </p:txBody>
        </p:sp>
        <p:sp>
          <p:nvSpPr>
            <p:cNvPr id="20" name="Text Box 17"/>
            <p:cNvSpPr txBox="1">
              <a:spLocks noChangeArrowheads="1"/>
            </p:cNvSpPr>
            <p:nvPr/>
          </p:nvSpPr>
          <p:spPr bwMode="auto">
            <a:xfrm>
              <a:off x="2108188" y="1955398"/>
              <a:ext cx="59503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x2</a:t>
              </a:r>
            </a:p>
          </p:txBody>
        </p:sp>
      </p:grpSp>
      <p:cxnSp>
        <p:nvCxnSpPr>
          <p:cNvPr id="3" name="Straight Connector 2"/>
          <p:cNvCxnSpPr/>
          <p:nvPr/>
        </p:nvCxnSpPr>
        <p:spPr>
          <a:xfrm flipH="1">
            <a:off x="4032415" y="3061607"/>
            <a:ext cx="3862449" cy="2761012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35236" y="1265464"/>
            <a:ext cx="1171501" cy="5012872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045279" y="3122891"/>
            <a:ext cx="5225884" cy="1349864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68" name="Isosceles Triangle 11267"/>
          <p:cNvSpPr/>
          <p:nvPr/>
        </p:nvSpPr>
        <p:spPr>
          <a:xfrm rot="19486954">
            <a:off x="4686301" y="3317669"/>
            <a:ext cx="1640873" cy="1301387"/>
          </a:xfrm>
          <a:prstGeom prst="triangle">
            <a:avLst>
              <a:gd name="adj" fmla="val 31284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339672" y="247344"/>
            <a:ext cx="11243733" cy="935791"/>
          </a:xfrm>
        </p:spPr>
        <p:txBody>
          <a:bodyPr lIns="91438" tIns="45719" rIns="91438" bIns="45719"/>
          <a:lstStyle/>
          <a:p>
            <a:r>
              <a:rPr lang="en-US" dirty="0"/>
              <a:t>Multi-Layer Perceptron</a:t>
            </a:r>
          </a:p>
        </p:txBody>
      </p:sp>
    </p:spTree>
    <p:extLst>
      <p:ext uri="{BB962C8B-B14F-4D97-AF65-F5344CB8AC3E}">
        <p14:creationId xmlns:p14="http://schemas.microsoft.com/office/powerpoint/2010/main" val="4130678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38" tIns="45719" rIns="91438" bIns="45719"/>
          <a:lstStyle/>
          <a:p>
            <a:r>
              <a:rPr lang="en-US" dirty="0"/>
              <a:t>Deeper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Multiple layers</a:t>
            </a:r>
          </a:p>
          <a:p>
            <a:pPr lvl="1"/>
            <a:r>
              <a:rPr lang="en-US" dirty="0"/>
              <a:t>Input layer</a:t>
            </a:r>
          </a:p>
          <a:p>
            <a:pPr lvl="1"/>
            <a:r>
              <a:rPr lang="en-US" dirty="0"/>
              <a:t>Low-level feature layer</a:t>
            </a:r>
          </a:p>
          <a:p>
            <a:pPr lvl="1"/>
            <a:r>
              <a:rPr lang="en-US" dirty="0"/>
              <a:t>Higher-level feature layer</a:t>
            </a:r>
          </a:p>
          <a:p>
            <a:pPr lvl="1"/>
            <a:r>
              <a:rPr lang="en-US" dirty="0"/>
              <a:t>Output layer</a:t>
            </a:r>
          </a:p>
          <a:p>
            <a:r>
              <a:rPr lang="en-US" dirty="0"/>
              <a:t>Intuition</a:t>
            </a:r>
          </a:p>
          <a:p>
            <a:pPr lvl="1"/>
            <a:r>
              <a:rPr lang="en-US" dirty="0"/>
              <a:t>Learning features automatically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780547" y="5654842"/>
            <a:ext cx="1291390" cy="978569"/>
            <a:chOff x="4780547" y="5654842"/>
            <a:chExt cx="1291390" cy="978569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5189620" y="5887453"/>
              <a:ext cx="80210" cy="52938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5518482" y="5887453"/>
              <a:ext cx="64169" cy="52938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5269830" y="6416842"/>
              <a:ext cx="24865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4780547" y="5654842"/>
              <a:ext cx="1291390" cy="978569"/>
              <a:chOff x="4780547" y="5654842"/>
              <a:chExt cx="1291390" cy="978569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780547" y="5654842"/>
                <a:ext cx="1291390" cy="978569"/>
              </a:xfrm>
              <a:prstGeom prst="rect">
                <a:avLst/>
              </a:prstGeom>
              <a:noFill/>
              <a:ln w="127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H="1">
                <a:off x="5189620" y="5887453"/>
                <a:ext cx="39303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6102333" y="595945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18838" y="594323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8221580" y="5654840"/>
            <a:ext cx="1291390" cy="978569"/>
            <a:chOff x="8221580" y="5654840"/>
            <a:chExt cx="1291390" cy="978569"/>
          </a:xfrm>
        </p:grpSpPr>
        <p:sp>
          <p:nvSpPr>
            <p:cNvPr id="7" name="Rectangle 6"/>
            <p:cNvSpPr/>
            <p:nvPr/>
          </p:nvSpPr>
          <p:spPr>
            <a:xfrm>
              <a:off x="8221580" y="5654840"/>
              <a:ext cx="1291390" cy="978569"/>
            </a:xfrm>
            <a:prstGeom prst="rect">
              <a:avLst/>
            </a:prstGeom>
            <a:noFill/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8606589" y="5887452"/>
              <a:ext cx="80210" cy="52938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8935451" y="5887452"/>
              <a:ext cx="64169" cy="52938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8686799" y="6416841"/>
              <a:ext cx="24865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8606589" y="5887452"/>
              <a:ext cx="39303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Block Arc 24"/>
            <p:cNvSpPr/>
            <p:nvPr/>
          </p:nvSpPr>
          <p:spPr>
            <a:xfrm rot="5626751">
              <a:off x="8826367" y="5994135"/>
              <a:ext cx="316830" cy="230203"/>
            </a:xfrm>
            <a:prstGeom prst="blockArc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448927" y="5654842"/>
            <a:ext cx="1291390" cy="978569"/>
            <a:chOff x="6448927" y="5654842"/>
            <a:chExt cx="1291390" cy="978569"/>
          </a:xfrm>
        </p:grpSpPr>
        <p:sp>
          <p:nvSpPr>
            <p:cNvPr id="5" name="Rectangle 4"/>
            <p:cNvSpPr/>
            <p:nvPr/>
          </p:nvSpPr>
          <p:spPr>
            <a:xfrm>
              <a:off x="6448927" y="5654842"/>
              <a:ext cx="1291390" cy="978569"/>
            </a:xfrm>
            <a:prstGeom prst="rect">
              <a:avLst/>
            </a:prstGeom>
            <a:noFill/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Block Arc 25"/>
            <p:cNvSpPr/>
            <p:nvPr/>
          </p:nvSpPr>
          <p:spPr>
            <a:xfrm rot="5626751">
              <a:off x="7065747" y="5975307"/>
              <a:ext cx="316830" cy="230203"/>
            </a:xfrm>
            <a:prstGeom prst="blockArc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805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06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ImageNet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14 M images, manually labeled through crowdsourcing</a:t>
            </a:r>
          </a:p>
          <a:p>
            <a:r>
              <a:rPr lang="bg-BG" dirty="0"/>
              <a:t>20,000 categories</a:t>
            </a:r>
          </a:p>
          <a:p>
            <a:r>
              <a:rPr lang="en-US" dirty="0">
                <a:hlinkClick r:id="rId2"/>
              </a:rPr>
              <a:t>https://qz.com/1034972/the-data-that-changed-the-direction-of-ai-research-and-possibly-the-world/</a:t>
            </a:r>
            <a:r>
              <a:rPr lang="bg-BG" dirty="0"/>
              <a:t> </a:t>
            </a:r>
          </a:p>
          <a:p>
            <a:endParaRPr lang="bg-B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273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29" y="1672178"/>
            <a:ext cx="11694342" cy="420451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ImageNet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25268" y="6222380"/>
            <a:ext cx="4427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[Image from Deng et al. and Fei-Fei Li 2011]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855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12" y="1845222"/>
            <a:ext cx="9894694" cy="396699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Classification Scores</a:t>
            </a:r>
          </a:p>
        </p:txBody>
      </p:sp>
    </p:spTree>
    <p:extLst>
      <p:ext uri="{BB962C8B-B14F-4D97-AF65-F5344CB8AC3E}">
        <p14:creationId xmlns:p14="http://schemas.microsoft.com/office/powerpoint/2010/main" val="1298959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NLP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Deep Learning</a:t>
            </a:r>
          </a:p>
        </p:txBody>
      </p:sp>
    </p:spTree>
    <p:extLst>
      <p:ext uri="{BB962C8B-B14F-4D97-AF65-F5344CB8AC3E}">
        <p14:creationId xmlns:p14="http://schemas.microsoft.com/office/powerpoint/2010/main" val="686515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387" y="0"/>
            <a:ext cx="7709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30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(from Lee et al. 2009)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206" y="1497302"/>
            <a:ext cx="5910349" cy="510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549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(from Lee et al. 2009)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19" y="1896913"/>
            <a:ext cx="11449743" cy="371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4694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38" tIns="45719" rIns="91438" bIns="45719"/>
          <a:lstStyle/>
          <a:p>
            <a:r>
              <a:rPr lang="en-US" dirty="0"/>
              <a:t>What is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717" y="1545336"/>
            <a:ext cx="11656381" cy="50200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Architecture </a:t>
            </a:r>
          </a:p>
          <a:p>
            <a:pPr lvl="1"/>
            <a:r>
              <a:rPr lang="en-US" dirty="0"/>
              <a:t>Neural Networks with multiple layers</a:t>
            </a:r>
          </a:p>
          <a:p>
            <a:pPr lvl="1"/>
            <a:r>
              <a:rPr lang="en-US" dirty="0"/>
              <a:t>Non-</a:t>
            </a:r>
            <a:r>
              <a:rPr lang="en-US" dirty="0" err="1"/>
              <a:t>linearities</a:t>
            </a:r>
            <a:r>
              <a:rPr lang="en-US" dirty="0"/>
              <a:t> (e.g., sigmoid, </a:t>
            </a:r>
            <a:r>
              <a:rPr lang="en-US" dirty="0" err="1"/>
              <a:t>tanh</a:t>
            </a:r>
            <a:r>
              <a:rPr lang="en-US" dirty="0"/>
              <a:t>)</a:t>
            </a:r>
          </a:p>
          <a:p>
            <a:r>
              <a:rPr lang="en-US" dirty="0"/>
              <a:t>Use</a:t>
            </a:r>
          </a:p>
          <a:p>
            <a:pPr lvl="1"/>
            <a:r>
              <a:rPr lang="en-US" dirty="0"/>
              <a:t>Single-layer NN used as simple classifier</a:t>
            </a:r>
          </a:p>
          <a:p>
            <a:pPr lvl="1"/>
            <a:r>
              <a:rPr lang="en-US" dirty="0"/>
              <a:t>Multi-layer NN can express more complex functions and learn complex features</a:t>
            </a:r>
          </a:p>
          <a:p>
            <a:r>
              <a:rPr lang="en-US" dirty="0"/>
              <a:t>Hot area of research</a:t>
            </a:r>
          </a:p>
          <a:p>
            <a:pPr lvl="1"/>
            <a:r>
              <a:rPr lang="en-US" dirty="0"/>
              <a:t>Very popular these days, especially in speech and vision, but also in NLP</a:t>
            </a:r>
          </a:p>
          <a:p>
            <a:pPr lvl="1"/>
            <a:r>
              <a:rPr lang="en-US" dirty="0"/>
              <a:t>Works best with high-performance computers using GPUs and very large data sets</a:t>
            </a:r>
          </a:p>
        </p:txBody>
      </p:sp>
    </p:spTree>
    <p:extLst>
      <p:ext uri="{BB962C8B-B14F-4D97-AF65-F5344CB8AC3E}">
        <p14:creationId xmlns:p14="http://schemas.microsoft.com/office/powerpoint/2010/main" val="2831030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38" tIns="45719" rIns="91438" bIns="45719"/>
          <a:lstStyle/>
          <a:p>
            <a:r>
              <a:rPr lang="en-US" dirty="0"/>
              <a:t>Why </a:t>
            </a:r>
            <a:r>
              <a:rPr lang="en-US"/>
              <a:t>Deep Learning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575" y="1638718"/>
            <a:ext cx="11762912" cy="4682461"/>
          </a:xfrm>
        </p:spPr>
        <p:txBody>
          <a:bodyPr>
            <a:normAutofit fontScale="92500"/>
          </a:bodyPr>
          <a:lstStyle/>
          <a:p>
            <a:r>
              <a:rPr lang="en-US" dirty="0"/>
              <a:t>Amazing results</a:t>
            </a:r>
          </a:p>
          <a:p>
            <a:pPr lvl="1"/>
            <a:r>
              <a:rPr lang="en-US" dirty="0"/>
              <a:t>Speech: Dahl et al. 2010 – 30% improvement in WER (word error rate) </a:t>
            </a:r>
          </a:p>
          <a:p>
            <a:pPr lvl="1"/>
            <a:r>
              <a:rPr lang="en-US" dirty="0"/>
              <a:t>Vision: ImageNet (</a:t>
            </a:r>
            <a:r>
              <a:rPr lang="en-US" dirty="0" err="1"/>
              <a:t>Krizhevsky</a:t>
            </a:r>
            <a:r>
              <a:rPr lang="en-US" dirty="0"/>
              <a:t> et al. 2012) – scarily complex architecture </a:t>
            </a:r>
          </a:p>
          <a:p>
            <a:r>
              <a:rPr lang="en-US" dirty="0"/>
              <a:t>The big players (Google, Facebook, Baidu, Microsoft, IBM…) are investing billions in DL</a:t>
            </a:r>
          </a:p>
          <a:p>
            <a:r>
              <a:rPr lang="en-US" dirty="0"/>
              <a:t>The hot new thing?</a:t>
            </a:r>
          </a:p>
          <a:p>
            <a:pPr lvl="1"/>
            <a:r>
              <a:rPr lang="en-US" dirty="0"/>
              <a:t>Actually, many of the architectures that we’ll talk about were invented in the 1980s and 1990s</a:t>
            </a:r>
          </a:p>
          <a:p>
            <a:pPr lvl="1"/>
            <a:r>
              <a:rPr lang="en-US" dirty="0"/>
              <a:t>What’s new is hardware (GPU) that can use these architectures at scale  </a:t>
            </a:r>
          </a:p>
        </p:txBody>
      </p:sp>
    </p:spTree>
    <p:extLst>
      <p:ext uri="{BB962C8B-B14F-4D97-AF65-F5344CB8AC3E}">
        <p14:creationId xmlns:p14="http://schemas.microsoft.com/office/powerpoint/2010/main" val="729553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675" y="1237265"/>
            <a:ext cx="5896303" cy="465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07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38" tIns="45719" rIns="91438" bIns="45719"/>
          <a:lstStyle/>
          <a:p>
            <a:r>
              <a:rPr lang="en-US" dirty="0"/>
              <a:t>ImageNet Architecture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20" y="1533177"/>
            <a:ext cx="10382251" cy="497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9882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424" y="0"/>
            <a:ext cx="3029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25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38212" y="6272464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Krizhevsky</a:t>
            </a:r>
            <a:r>
              <a:rPr lang="en-US" dirty="0"/>
              <a:t> et al. 2012]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204789"/>
            <a:ext cx="7143001" cy="58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4432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38212" y="6272464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Krizhevsky</a:t>
            </a:r>
            <a:r>
              <a:rPr lang="en-US" dirty="0"/>
              <a:t> et al. 2012]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3654"/>
            <a:ext cx="9504947" cy="611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4684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375" y="1898068"/>
            <a:ext cx="6926316" cy="428545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AI Paradigm</a:t>
            </a:r>
          </a:p>
        </p:txBody>
      </p:sp>
    </p:spTree>
    <p:extLst>
      <p:ext uri="{BB962C8B-B14F-4D97-AF65-F5344CB8AC3E}">
        <p14:creationId xmlns:p14="http://schemas.microsoft.com/office/powerpoint/2010/main" val="2435243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7" y="139359"/>
            <a:ext cx="11706225" cy="5679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38212" y="627246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[clarifai.com demo]</a:t>
            </a:r>
          </a:p>
        </p:txBody>
      </p:sp>
    </p:spTree>
    <p:extLst>
      <p:ext uri="{BB962C8B-B14F-4D97-AF65-F5344CB8AC3E}">
        <p14:creationId xmlns:p14="http://schemas.microsoft.com/office/powerpoint/2010/main" val="606307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38" tIns="45719" rIns="91438" bIns="45719"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300152" y="5353396"/>
            <a:ext cx="756459" cy="7564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4616373" y="5353396"/>
            <a:ext cx="756459" cy="7564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6" name="Oval 5"/>
          <p:cNvSpPr/>
          <p:nvPr/>
        </p:nvSpPr>
        <p:spPr>
          <a:xfrm>
            <a:off x="5895185" y="5353396"/>
            <a:ext cx="756459" cy="7564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7240421" y="5353396"/>
            <a:ext cx="756459" cy="7564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4</a:t>
            </a:r>
          </a:p>
        </p:txBody>
      </p:sp>
      <p:sp>
        <p:nvSpPr>
          <p:cNvPr id="8" name="Oval 7"/>
          <p:cNvSpPr/>
          <p:nvPr/>
        </p:nvSpPr>
        <p:spPr>
          <a:xfrm>
            <a:off x="4238144" y="3543993"/>
            <a:ext cx="756459" cy="756459"/>
          </a:xfrm>
          <a:prstGeom prst="ellipse">
            <a:avLst/>
          </a:prstGeom>
          <a:solidFill>
            <a:srgbClr val="0070C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/>
              <a:t>y</a:t>
            </a:r>
            <a:r>
              <a:rPr lang="en-US" baseline="-25000" dirty="0"/>
              <a:t>1</a:t>
            </a:r>
          </a:p>
        </p:txBody>
      </p:sp>
      <p:cxnSp>
        <p:nvCxnSpPr>
          <p:cNvPr id="10" name="Straight Connector 9"/>
          <p:cNvCxnSpPr>
            <a:stCxn id="4" idx="7"/>
            <a:endCxn id="8" idx="4"/>
          </p:cNvCxnSpPr>
          <p:nvPr/>
        </p:nvCxnSpPr>
        <p:spPr>
          <a:xfrm flipV="1">
            <a:off x="3945829" y="4300451"/>
            <a:ext cx="670544" cy="1163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" idx="0"/>
            <a:endCxn id="8" idx="4"/>
          </p:cNvCxnSpPr>
          <p:nvPr/>
        </p:nvCxnSpPr>
        <p:spPr>
          <a:xfrm flipH="1" flipV="1">
            <a:off x="4616374" y="4300453"/>
            <a:ext cx="378229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0"/>
            <a:endCxn id="8" idx="4"/>
          </p:cNvCxnSpPr>
          <p:nvPr/>
        </p:nvCxnSpPr>
        <p:spPr>
          <a:xfrm flipH="1" flipV="1">
            <a:off x="4616374" y="4300453"/>
            <a:ext cx="1657041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0"/>
            <a:endCxn id="8" idx="4"/>
          </p:cNvCxnSpPr>
          <p:nvPr/>
        </p:nvCxnSpPr>
        <p:spPr>
          <a:xfrm flipH="1" flipV="1">
            <a:off x="4616374" y="4300453"/>
            <a:ext cx="3002279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340524" y="3543993"/>
            <a:ext cx="756459" cy="756459"/>
          </a:xfrm>
          <a:prstGeom prst="ellipse">
            <a:avLst/>
          </a:prstGeom>
          <a:solidFill>
            <a:srgbClr val="0070C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/>
              <a:t>y</a:t>
            </a:r>
            <a:r>
              <a:rPr lang="en-US" baseline="-25000" dirty="0"/>
              <a:t>2</a:t>
            </a:r>
          </a:p>
        </p:txBody>
      </p:sp>
      <p:cxnSp>
        <p:nvCxnSpPr>
          <p:cNvPr id="27" name="Straight Connector 26"/>
          <p:cNvCxnSpPr>
            <a:stCxn id="4" idx="7"/>
            <a:endCxn id="18" idx="4"/>
          </p:cNvCxnSpPr>
          <p:nvPr/>
        </p:nvCxnSpPr>
        <p:spPr>
          <a:xfrm flipV="1">
            <a:off x="3945830" y="4300451"/>
            <a:ext cx="2772924" cy="1163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7" idx="0"/>
            <a:endCxn id="18" idx="4"/>
          </p:cNvCxnSpPr>
          <p:nvPr/>
        </p:nvCxnSpPr>
        <p:spPr>
          <a:xfrm flipH="1" flipV="1">
            <a:off x="6718753" y="4300453"/>
            <a:ext cx="899899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0"/>
            <a:endCxn id="18" idx="4"/>
          </p:cNvCxnSpPr>
          <p:nvPr/>
        </p:nvCxnSpPr>
        <p:spPr>
          <a:xfrm flipV="1">
            <a:off x="6273414" y="4300453"/>
            <a:ext cx="445339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" idx="0"/>
            <a:endCxn id="18" idx="4"/>
          </p:cNvCxnSpPr>
          <p:nvPr/>
        </p:nvCxnSpPr>
        <p:spPr>
          <a:xfrm flipV="1">
            <a:off x="4994603" y="4300453"/>
            <a:ext cx="1724151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4628381" y="1553094"/>
            <a:ext cx="756459" cy="756459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/>
              <a:t>z</a:t>
            </a:r>
            <a:r>
              <a:rPr lang="en-US" baseline="-25000" dirty="0"/>
              <a:t>2</a:t>
            </a:r>
          </a:p>
        </p:txBody>
      </p:sp>
      <p:cxnSp>
        <p:nvCxnSpPr>
          <p:cNvPr id="42" name="Straight Connector 41"/>
          <p:cNvCxnSpPr>
            <a:stCxn id="8" idx="0"/>
            <a:endCxn id="41" idx="4"/>
          </p:cNvCxnSpPr>
          <p:nvPr/>
        </p:nvCxnSpPr>
        <p:spPr>
          <a:xfrm flipV="1">
            <a:off x="4616374" y="2309553"/>
            <a:ext cx="390237" cy="1234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8" idx="0"/>
            <a:endCxn id="41" idx="4"/>
          </p:cNvCxnSpPr>
          <p:nvPr/>
        </p:nvCxnSpPr>
        <p:spPr>
          <a:xfrm flipH="1" flipV="1">
            <a:off x="5006611" y="2309553"/>
            <a:ext cx="1712143" cy="1234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487295" y="3654776"/>
            <a:ext cx="1486300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dirty="0"/>
              <a:t>[hidden layer]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487295" y="1756758"/>
            <a:ext cx="1447828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dirty="0"/>
              <a:t>[output layer]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11023" y="5481605"/>
            <a:ext cx="1332412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dirty="0"/>
              <a:t>[input layer]</a:t>
            </a:r>
          </a:p>
        </p:txBody>
      </p:sp>
      <p:sp>
        <p:nvSpPr>
          <p:cNvPr id="33" name="Oval 32"/>
          <p:cNvSpPr/>
          <p:nvPr/>
        </p:nvSpPr>
        <p:spPr>
          <a:xfrm>
            <a:off x="3300152" y="1550988"/>
            <a:ext cx="756459" cy="756459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/>
              <a:t>z</a:t>
            </a:r>
            <a:r>
              <a:rPr lang="en-US" baseline="-25000" dirty="0"/>
              <a:t>1</a:t>
            </a:r>
          </a:p>
        </p:txBody>
      </p:sp>
      <p:sp>
        <p:nvSpPr>
          <p:cNvPr id="35" name="Oval 34"/>
          <p:cNvSpPr/>
          <p:nvPr/>
        </p:nvSpPr>
        <p:spPr>
          <a:xfrm>
            <a:off x="5875585" y="1563193"/>
            <a:ext cx="756459" cy="756459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/>
              <a:t>z</a:t>
            </a:r>
            <a:r>
              <a:rPr lang="en-US" baseline="-25000" dirty="0"/>
              <a:t>3</a:t>
            </a:r>
          </a:p>
        </p:txBody>
      </p:sp>
      <p:sp>
        <p:nvSpPr>
          <p:cNvPr id="36" name="Oval 35"/>
          <p:cNvSpPr/>
          <p:nvPr/>
        </p:nvSpPr>
        <p:spPr>
          <a:xfrm>
            <a:off x="7243763" y="1553094"/>
            <a:ext cx="756459" cy="756459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/>
              <a:t>z</a:t>
            </a:r>
            <a:r>
              <a:rPr lang="en-US" baseline="-25000" dirty="0"/>
              <a:t>4</a:t>
            </a:r>
          </a:p>
        </p:txBody>
      </p:sp>
      <p:cxnSp>
        <p:nvCxnSpPr>
          <p:cNvPr id="43" name="Straight Connector 42"/>
          <p:cNvCxnSpPr>
            <a:stCxn id="8" idx="0"/>
            <a:endCxn id="33" idx="5"/>
          </p:cNvCxnSpPr>
          <p:nvPr/>
        </p:nvCxnSpPr>
        <p:spPr>
          <a:xfrm flipH="1" flipV="1">
            <a:off x="3945829" y="2196665"/>
            <a:ext cx="670544" cy="1347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8" idx="0"/>
            <a:endCxn id="36" idx="4"/>
          </p:cNvCxnSpPr>
          <p:nvPr/>
        </p:nvCxnSpPr>
        <p:spPr>
          <a:xfrm flipV="1">
            <a:off x="6718754" y="2309553"/>
            <a:ext cx="903239" cy="1234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8" idx="0"/>
            <a:endCxn id="36" idx="4"/>
          </p:cNvCxnSpPr>
          <p:nvPr/>
        </p:nvCxnSpPr>
        <p:spPr>
          <a:xfrm flipV="1">
            <a:off x="4616373" y="2309553"/>
            <a:ext cx="3005619" cy="1234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8" idx="0"/>
            <a:endCxn id="35" idx="4"/>
          </p:cNvCxnSpPr>
          <p:nvPr/>
        </p:nvCxnSpPr>
        <p:spPr>
          <a:xfrm flipH="1" flipV="1">
            <a:off x="6253815" y="2319652"/>
            <a:ext cx="464939" cy="12243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8" idx="0"/>
            <a:endCxn id="33" idx="5"/>
          </p:cNvCxnSpPr>
          <p:nvPr/>
        </p:nvCxnSpPr>
        <p:spPr>
          <a:xfrm flipH="1" flipV="1">
            <a:off x="3945830" y="2196665"/>
            <a:ext cx="2772924" cy="1347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8" idx="0"/>
            <a:endCxn id="35" idx="4"/>
          </p:cNvCxnSpPr>
          <p:nvPr/>
        </p:nvCxnSpPr>
        <p:spPr>
          <a:xfrm flipV="1">
            <a:off x="4616374" y="2319652"/>
            <a:ext cx="1637441" cy="12243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935127" y="2385662"/>
            <a:ext cx="1719317" cy="58477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3200" dirty="0"/>
              <a:t>z = x</a:t>
            </a:r>
          </a:p>
        </p:txBody>
      </p:sp>
    </p:spTree>
    <p:extLst>
      <p:ext uri="{BB962C8B-B14F-4D97-AF65-F5344CB8AC3E}">
        <p14:creationId xmlns:p14="http://schemas.microsoft.com/office/powerpoint/2010/main" val="413573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38" tIns="45719" rIns="91438" bIns="45719"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6959"/>
            <a:ext cx="10972800" cy="503149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size of the hidden layer should be smaller than the size of the input layer.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Otherwise the hidden layer will learn the identity mapping</a:t>
            </a:r>
          </a:p>
          <a:p>
            <a:pPr>
              <a:lnSpc>
                <a:spcPct val="110000"/>
              </a:lnSpc>
            </a:pPr>
            <a:r>
              <a:rPr lang="en-US" dirty="0"/>
              <a:t>Minimize loss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difference between </a:t>
            </a:r>
            <a:r>
              <a:rPr lang="en-US" dirty="0" err="1"/>
              <a:t>z</a:t>
            </a:r>
            <a:r>
              <a:rPr lang="en-US" baseline="-25000" dirty="0" err="1"/>
              <a:t>i</a:t>
            </a:r>
            <a:r>
              <a:rPr lang="en-US" dirty="0"/>
              <a:t> and x</a:t>
            </a:r>
            <a:r>
              <a:rPr lang="en-US" baseline="-25000" dirty="0"/>
              <a:t>i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Add some domain-independent noise to the input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Example: rotate or stretch the image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Still try to have the output match the input</a:t>
            </a:r>
          </a:p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 err="1"/>
              <a:t>autoencoder</a:t>
            </a:r>
            <a:r>
              <a:rPr lang="en-US" dirty="0"/>
              <a:t> is closely related to SVD</a:t>
            </a:r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26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Math Review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3485069" y="2995843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6" name="Rectangle 5"/>
          <p:cNvSpPr/>
          <p:nvPr/>
        </p:nvSpPr>
        <p:spPr>
          <a:xfrm>
            <a:off x="3916389" y="2995842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x</a:t>
            </a:r>
          </a:p>
        </p:txBody>
      </p:sp>
      <p:sp>
        <p:nvSpPr>
          <p:cNvPr id="12" name="Plus 11"/>
          <p:cNvSpPr/>
          <p:nvPr/>
        </p:nvSpPr>
        <p:spPr>
          <a:xfrm>
            <a:off x="4347709" y="3060538"/>
            <a:ext cx="465827" cy="474455"/>
          </a:xfrm>
          <a:prstGeom prst="mathPlus">
            <a:avLst/>
          </a:prstGeom>
          <a:solidFill>
            <a:srgbClr val="0070C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813536" y="2993683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44856" y="2993682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y</a:t>
            </a:r>
          </a:p>
        </p:txBody>
      </p:sp>
      <p:sp>
        <p:nvSpPr>
          <p:cNvPr id="15" name="Plus 14"/>
          <p:cNvSpPr/>
          <p:nvPr/>
        </p:nvSpPr>
        <p:spPr>
          <a:xfrm>
            <a:off x="5676176" y="3060538"/>
            <a:ext cx="465827" cy="474455"/>
          </a:xfrm>
          <a:prstGeom prst="mathPlus">
            <a:avLst/>
          </a:prstGeom>
          <a:solidFill>
            <a:srgbClr val="0070C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42003" y="2993683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73323" y="2993682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z</a:t>
            </a:r>
          </a:p>
        </p:txBody>
      </p:sp>
      <p:sp>
        <p:nvSpPr>
          <p:cNvPr id="18" name="Equal 17"/>
          <p:cNvSpPr/>
          <p:nvPr/>
        </p:nvSpPr>
        <p:spPr>
          <a:xfrm>
            <a:off x="7246185" y="3060538"/>
            <a:ext cx="552091" cy="474455"/>
          </a:xfrm>
          <a:prstGeom prst="mathEqual">
            <a:avLst/>
          </a:prstGeom>
          <a:solidFill>
            <a:srgbClr val="0070C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50037" y="2910885"/>
            <a:ext cx="828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dk1"/>
                </a:solidFill>
              </a:rPr>
              <a:t>7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485069" y="5229808"/>
            <a:ext cx="1293960" cy="603851"/>
            <a:chOff x="431322" y="4971900"/>
            <a:chExt cx="1293960" cy="603851"/>
          </a:xfrm>
        </p:grpSpPr>
        <p:sp>
          <p:nvSpPr>
            <p:cNvPr id="21" name="Rectangle 20"/>
            <p:cNvSpPr/>
            <p:nvPr/>
          </p:nvSpPr>
          <p:spPr>
            <a:xfrm>
              <a:off x="862642" y="4971902"/>
              <a:ext cx="431320" cy="603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2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93962" y="4971901"/>
              <a:ext cx="431320" cy="603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5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31322" y="4971900"/>
              <a:ext cx="431320" cy="603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3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676176" y="4625959"/>
            <a:ext cx="431320" cy="1811547"/>
            <a:chOff x="3053749" y="4066126"/>
            <a:chExt cx="431320" cy="1811547"/>
          </a:xfrm>
        </p:grpSpPr>
        <p:sp>
          <p:nvSpPr>
            <p:cNvPr id="25" name="Rectangle 24"/>
            <p:cNvSpPr/>
            <p:nvPr/>
          </p:nvSpPr>
          <p:spPr>
            <a:xfrm>
              <a:off x="3053749" y="4066126"/>
              <a:ext cx="431320" cy="603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x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53749" y="4667816"/>
              <a:ext cx="431320" cy="603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y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53749" y="5273824"/>
              <a:ext cx="431320" cy="603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z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73174" y="2445032"/>
            <a:ext cx="4009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Lucida Grande"/>
              </a:rPr>
              <a:t>This equation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5061975" y="4996905"/>
            <a:ext cx="3616198" cy="769441"/>
            <a:chOff x="5061975" y="4996905"/>
            <a:chExt cx="3616198" cy="769441"/>
          </a:xfrm>
        </p:grpSpPr>
        <p:sp>
          <p:nvSpPr>
            <p:cNvPr id="28" name="Oval 27"/>
            <p:cNvSpPr/>
            <p:nvPr/>
          </p:nvSpPr>
          <p:spPr>
            <a:xfrm>
              <a:off x="5061975" y="5438133"/>
              <a:ext cx="182880" cy="182880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Equal 29"/>
            <p:cNvSpPr/>
            <p:nvPr/>
          </p:nvSpPr>
          <p:spPr>
            <a:xfrm>
              <a:off x="7246185" y="5146558"/>
              <a:ext cx="552091" cy="474455"/>
            </a:xfrm>
            <a:prstGeom prst="mathEqual">
              <a:avLst/>
            </a:prstGeom>
            <a:solidFill>
              <a:srgbClr val="0070C0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850037" y="4996905"/>
              <a:ext cx="82813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dk1"/>
                  </a:solidFill>
                </a:rPr>
                <a:t>7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38666" y="3892032"/>
            <a:ext cx="9987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Lucida Grande"/>
              </a:rPr>
              <a:t>can be written as a dot product of two </a:t>
            </a:r>
            <a:r>
              <a:rPr lang="en-US" sz="3600" i="1" dirty="0">
                <a:latin typeface="Lucida Grande"/>
              </a:rPr>
              <a:t>vectors</a:t>
            </a:r>
            <a:r>
              <a:rPr lang="en-US" sz="3600" dirty="0">
                <a:latin typeface="Lucida Grande"/>
              </a:rPr>
              <a:t>: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485069" y="2980033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916389" y="2993680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x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813536" y="2991521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244856" y="2991520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y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142003" y="2991521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573323" y="2991520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61121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L 0.00026 0.327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163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125 L -0.07266 0.3270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1" y="169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6 L -0.14739 0.3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66" y="1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0.00625 L 0.14388 0.2375 " pathEditMode="fixed" rAng="0" ptsTypes="AA">
                                      <p:cBhvr>
                                        <p:cTn id="2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5" y="1155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59259E-6 L 0.03489 0.32963 " pathEditMode="fixed" rAng="0" ptsTypes="AA">
                                      <p:cBhvr>
                                        <p:cTn id="2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9" y="1648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-0.07135 0.4143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68" y="2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165231" y="4905158"/>
            <a:ext cx="1613798" cy="603851"/>
            <a:chOff x="431322" y="4971900"/>
            <a:chExt cx="1293960" cy="603851"/>
          </a:xfrm>
        </p:grpSpPr>
        <p:sp>
          <p:nvSpPr>
            <p:cNvPr id="21" name="Rectangle 20"/>
            <p:cNvSpPr/>
            <p:nvPr/>
          </p:nvSpPr>
          <p:spPr>
            <a:xfrm>
              <a:off x="862642" y="4971902"/>
              <a:ext cx="431320" cy="603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2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93962" y="4971901"/>
              <a:ext cx="431320" cy="603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5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31322" y="4971900"/>
              <a:ext cx="431320" cy="603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3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676176" y="4907319"/>
            <a:ext cx="431320" cy="1811547"/>
            <a:chOff x="3053749" y="4066126"/>
            <a:chExt cx="431320" cy="1811547"/>
          </a:xfrm>
        </p:grpSpPr>
        <p:sp>
          <p:nvSpPr>
            <p:cNvPr id="25" name="Rectangle 24"/>
            <p:cNvSpPr/>
            <p:nvPr/>
          </p:nvSpPr>
          <p:spPr>
            <a:xfrm>
              <a:off x="3053749" y="4066126"/>
              <a:ext cx="431320" cy="603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x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53749" y="4667816"/>
              <a:ext cx="431320" cy="603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y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53749" y="5273824"/>
              <a:ext cx="431320" cy="603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z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59114" y="1395891"/>
            <a:ext cx="6251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Lucida Grande"/>
              </a:rPr>
              <a:t>Likewise, these equations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5061975" y="5427918"/>
            <a:ext cx="2736301" cy="474455"/>
            <a:chOff x="5061975" y="5146558"/>
            <a:chExt cx="2736301" cy="474455"/>
          </a:xfrm>
        </p:grpSpPr>
        <p:sp>
          <p:nvSpPr>
            <p:cNvPr id="28" name="Oval 27"/>
            <p:cNvSpPr/>
            <p:nvPr/>
          </p:nvSpPr>
          <p:spPr>
            <a:xfrm>
              <a:off x="5061975" y="5438133"/>
              <a:ext cx="182880" cy="182880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Equal 29"/>
            <p:cNvSpPr/>
            <p:nvPr/>
          </p:nvSpPr>
          <p:spPr>
            <a:xfrm>
              <a:off x="7246185" y="5146558"/>
              <a:ext cx="552091" cy="474455"/>
            </a:xfrm>
            <a:prstGeom prst="mathEqual">
              <a:avLst/>
            </a:prstGeom>
            <a:solidFill>
              <a:srgbClr val="0070C0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38667" y="4173392"/>
            <a:ext cx="11604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Lucida Grande"/>
              </a:rPr>
              <a:t>can be written as a dot product of a </a:t>
            </a:r>
            <a:r>
              <a:rPr lang="en-US" sz="3600" i="1" dirty="0">
                <a:latin typeface="Lucida Grande"/>
              </a:rPr>
              <a:t>matrix</a:t>
            </a:r>
            <a:r>
              <a:rPr lang="en-US" sz="3600" dirty="0">
                <a:latin typeface="Lucida Grande"/>
              </a:rPr>
              <a:t> and a vector: </a:t>
            </a:r>
          </a:p>
        </p:txBody>
      </p:sp>
      <p:sp>
        <p:nvSpPr>
          <p:cNvPr id="41" name="Plus 40"/>
          <p:cNvSpPr/>
          <p:nvPr/>
        </p:nvSpPr>
        <p:spPr>
          <a:xfrm>
            <a:off x="4347709" y="2220742"/>
            <a:ext cx="465827" cy="474455"/>
          </a:xfrm>
          <a:prstGeom prst="mathPlus">
            <a:avLst/>
          </a:prstGeom>
          <a:solidFill>
            <a:srgbClr val="0070C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lus 41"/>
          <p:cNvSpPr/>
          <p:nvPr/>
        </p:nvSpPr>
        <p:spPr>
          <a:xfrm>
            <a:off x="5676176" y="2220742"/>
            <a:ext cx="465827" cy="474455"/>
          </a:xfrm>
          <a:prstGeom prst="mathPlus">
            <a:avLst/>
          </a:prstGeom>
          <a:solidFill>
            <a:srgbClr val="0070C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qual 42"/>
          <p:cNvSpPr/>
          <p:nvPr/>
        </p:nvSpPr>
        <p:spPr>
          <a:xfrm>
            <a:off x="7246185" y="2220742"/>
            <a:ext cx="552091" cy="474455"/>
          </a:xfrm>
          <a:prstGeom prst="mathEqual">
            <a:avLst/>
          </a:prstGeom>
          <a:solidFill>
            <a:srgbClr val="0070C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850037" y="2071089"/>
            <a:ext cx="828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dk1"/>
                </a:solidFill>
              </a:rPr>
              <a:t>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348111" y="2140237"/>
            <a:ext cx="568278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916389" y="2153884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x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813536" y="2151725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244856" y="2151724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y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142003" y="2151725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573323" y="2151724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z</a:t>
            </a:r>
          </a:p>
        </p:txBody>
      </p:sp>
      <p:sp>
        <p:nvSpPr>
          <p:cNvPr id="51" name="Plus 50"/>
          <p:cNvSpPr/>
          <p:nvPr/>
        </p:nvSpPr>
        <p:spPr>
          <a:xfrm>
            <a:off x="4329789" y="2977971"/>
            <a:ext cx="465827" cy="474455"/>
          </a:xfrm>
          <a:prstGeom prst="mathPlus">
            <a:avLst/>
          </a:prstGeom>
          <a:solidFill>
            <a:srgbClr val="0070C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lus 51"/>
          <p:cNvSpPr/>
          <p:nvPr/>
        </p:nvSpPr>
        <p:spPr>
          <a:xfrm>
            <a:off x="5658256" y="2977971"/>
            <a:ext cx="465827" cy="474455"/>
          </a:xfrm>
          <a:prstGeom prst="mathPlus">
            <a:avLst/>
          </a:prstGeom>
          <a:solidFill>
            <a:srgbClr val="0070C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Equal 52"/>
          <p:cNvSpPr/>
          <p:nvPr/>
        </p:nvSpPr>
        <p:spPr>
          <a:xfrm>
            <a:off x="7228265" y="2977971"/>
            <a:ext cx="552091" cy="474455"/>
          </a:xfrm>
          <a:prstGeom prst="mathEqual">
            <a:avLst/>
          </a:prstGeom>
          <a:solidFill>
            <a:srgbClr val="0070C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7832117" y="2828318"/>
            <a:ext cx="828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dk1"/>
                </a:solidFill>
              </a:rPr>
              <a:t>12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348111" y="2908953"/>
            <a:ext cx="550358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-1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898469" y="2911113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x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795616" y="2908954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226936" y="2908953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y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124083" y="2908954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9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555403" y="2908953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z</a:t>
            </a:r>
          </a:p>
        </p:txBody>
      </p:sp>
      <p:sp>
        <p:nvSpPr>
          <p:cNvPr id="61" name="Plus 60"/>
          <p:cNvSpPr/>
          <p:nvPr/>
        </p:nvSpPr>
        <p:spPr>
          <a:xfrm>
            <a:off x="4333641" y="3737521"/>
            <a:ext cx="465827" cy="474455"/>
          </a:xfrm>
          <a:prstGeom prst="mathPlus">
            <a:avLst/>
          </a:prstGeom>
          <a:solidFill>
            <a:srgbClr val="0070C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Plus 61"/>
          <p:cNvSpPr/>
          <p:nvPr/>
        </p:nvSpPr>
        <p:spPr>
          <a:xfrm>
            <a:off x="5662108" y="3737521"/>
            <a:ext cx="465827" cy="474455"/>
          </a:xfrm>
          <a:prstGeom prst="mathPlus">
            <a:avLst/>
          </a:prstGeom>
          <a:solidFill>
            <a:srgbClr val="0070C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Equal 62"/>
          <p:cNvSpPr/>
          <p:nvPr/>
        </p:nvSpPr>
        <p:spPr>
          <a:xfrm>
            <a:off x="7232117" y="3737521"/>
            <a:ext cx="552091" cy="474455"/>
          </a:xfrm>
          <a:prstGeom prst="mathEqual">
            <a:avLst/>
          </a:prstGeom>
          <a:solidFill>
            <a:srgbClr val="0070C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7835969" y="3587868"/>
            <a:ext cx="828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dk1"/>
                </a:solidFill>
              </a:rPr>
              <a:t>8</a:t>
            </a:r>
          </a:p>
        </p:txBody>
      </p:sp>
      <p:sp>
        <p:nvSpPr>
          <p:cNvPr id="65" name="Rectangle 64"/>
          <p:cNvSpPr/>
          <p:nvPr/>
        </p:nvSpPr>
        <p:spPr>
          <a:xfrm>
            <a:off x="3348111" y="3657016"/>
            <a:ext cx="55421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902321" y="3670663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4799468" y="3668504"/>
                <a:ext cx="431320" cy="60384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468" y="3668504"/>
                <a:ext cx="431320" cy="6038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/>
          <p:cNvSpPr/>
          <p:nvPr/>
        </p:nvSpPr>
        <p:spPr>
          <a:xfrm>
            <a:off x="5230788" y="3668503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y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127935" y="3668504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559255" y="3668503"/>
            <a:ext cx="431320" cy="60384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z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3165231" y="5509007"/>
            <a:ext cx="1613798" cy="603851"/>
            <a:chOff x="431322" y="4971900"/>
            <a:chExt cx="1293960" cy="603851"/>
          </a:xfrm>
        </p:grpSpPr>
        <p:sp>
          <p:nvSpPr>
            <p:cNvPr id="72" name="Rectangle 71"/>
            <p:cNvSpPr/>
            <p:nvPr/>
          </p:nvSpPr>
          <p:spPr>
            <a:xfrm>
              <a:off x="862642" y="4971902"/>
              <a:ext cx="431320" cy="603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3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293962" y="4971901"/>
              <a:ext cx="431320" cy="603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9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31322" y="4971900"/>
              <a:ext cx="431320" cy="603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-1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165231" y="6115015"/>
            <a:ext cx="1613798" cy="603851"/>
            <a:chOff x="431322" y="4971900"/>
            <a:chExt cx="1293960" cy="6038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/>
                <p:cNvSpPr/>
                <p:nvPr/>
              </p:nvSpPr>
              <p:spPr>
                <a:xfrm>
                  <a:off x="862642" y="4971902"/>
                  <a:ext cx="431320" cy="60384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6" name="Rectangl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642" y="4971902"/>
                  <a:ext cx="431320" cy="60384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Rectangle 76"/>
            <p:cNvSpPr/>
            <p:nvPr/>
          </p:nvSpPr>
          <p:spPr>
            <a:xfrm>
              <a:off x="1293962" y="4971901"/>
              <a:ext cx="431320" cy="603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0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31322" y="4971900"/>
              <a:ext cx="431320" cy="603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4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8048445" y="4905157"/>
            <a:ext cx="629728" cy="1811547"/>
            <a:chOff x="3053749" y="4066126"/>
            <a:chExt cx="431320" cy="1811547"/>
          </a:xfrm>
        </p:grpSpPr>
        <p:sp>
          <p:nvSpPr>
            <p:cNvPr id="81" name="Rectangle 80"/>
            <p:cNvSpPr/>
            <p:nvPr/>
          </p:nvSpPr>
          <p:spPr>
            <a:xfrm>
              <a:off x="3053749" y="4066126"/>
              <a:ext cx="431320" cy="603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7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9" y="4667816"/>
              <a:ext cx="431320" cy="603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12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053749" y="5273824"/>
              <a:ext cx="431320" cy="603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7077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553065" y="299537"/>
            <a:ext cx="10972800" cy="919629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marL="1219170" lvl="1" indent="-304792"/>
            <a:r>
              <a:rPr lang="en" sz="4667" b="1" kern="1200" dirty="0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ea typeface="+mj-ea"/>
                <a:cs typeface="Georgia"/>
              </a:rPr>
              <a:t>Supervised</a:t>
            </a:r>
            <a:r>
              <a:rPr lang="en" dirty="0"/>
              <a:t> </a:t>
            </a:r>
            <a:r>
              <a:rPr lang="en" sz="4667" b="1" kern="1200" dirty="0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ea typeface="+mj-ea"/>
                <a:cs typeface="Georgia"/>
              </a:rPr>
              <a:t>Machine Learning</a:t>
            </a:r>
            <a:endParaRPr lang="en" dirty="0"/>
          </a:p>
        </p:txBody>
      </p:sp>
      <p:grpSp>
        <p:nvGrpSpPr>
          <p:cNvPr id="6" name="Group 5"/>
          <p:cNvGrpSpPr/>
          <p:nvPr/>
        </p:nvGrpSpPr>
        <p:grpSpPr>
          <a:xfrm>
            <a:off x="6104296" y="1336499"/>
            <a:ext cx="891934" cy="1462799"/>
            <a:chOff x="6104296" y="1336499"/>
            <a:chExt cx="891934" cy="1462799"/>
          </a:xfrm>
        </p:grpSpPr>
        <p:grpSp>
          <p:nvGrpSpPr>
            <p:cNvPr id="91" name="Shape 91"/>
            <p:cNvGrpSpPr/>
            <p:nvPr/>
          </p:nvGrpSpPr>
          <p:grpSpPr>
            <a:xfrm rot="5400000">
              <a:off x="6060430" y="1863499"/>
              <a:ext cx="1462799" cy="408800"/>
              <a:chOff x="3740200" y="4271150"/>
              <a:chExt cx="1097099" cy="306600"/>
            </a:xfrm>
            <a:solidFill>
              <a:schemeClr val="bg1"/>
            </a:solidFill>
          </p:grpSpPr>
          <p:sp>
            <p:nvSpPr>
              <p:cNvPr id="92" name="Shape 92"/>
              <p:cNvSpPr/>
              <p:nvPr/>
            </p:nvSpPr>
            <p:spPr>
              <a:xfrm>
                <a:off x="3740200" y="4271150"/>
                <a:ext cx="365699" cy="306600"/>
              </a:xfrm>
              <a:prstGeom prst="rect">
                <a:avLst/>
              </a:prstGeom>
              <a:grp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3" name="Shape 93"/>
              <p:cNvSpPr/>
              <p:nvPr/>
            </p:nvSpPr>
            <p:spPr>
              <a:xfrm>
                <a:off x="4105900" y="4271150"/>
                <a:ext cx="365699" cy="306600"/>
              </a:xfrm>
              <a:prstGeom prst="rect">
                <a:avLst/>
              </a:prstGeom>
              <a:grp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4471600" y="4271150"/>
                <a:ext cx="365699" cy="306600"/>
              </a:xfrm>
              <a:prstGeom prst="rect">
                <a:avLst/>
              </a:prstGeom>
              <a:grp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96" name="Shape 96"/>
            <p:cNvSpPr txBox="1"/>
            <p:nvPr/>
          </p:nvSpPr>
          <p:spPr>
            <a:xfrm>
              <a:off x="6104296" y="2067899"/>
              <a:ext cx="424800" cy="566399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r>
                <a:rPr lang="en" sz="3200" dirty="0"/>
                <a:t>x</a:t>
              </a:r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6104297" y="1084253"/>
            <a:ext cx="4770030" cy="1953516"/>
            <a:chOff x="6123635" y="621440"/>
            <a:chExt cx="3577522" cy="1465137"/>
          </a:xfrm>
        </p:grpSpPr>
        <p:sp>
          <p:nvSpPr>
            <p:cNvPr id="116" name="Shape 116"/>
            <p:cNvSpPr/>
            <p:nvPr/>
          </p:nvSpPr>
          <p:spPr>
            <a:xfrm>
              <a:off x="6123635" y="621440"/>
              <a:ext cx="950400" cy="1465137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" name="Shape 117"/>
            <p:cNvSpPr txBox="1"/>
            <p:nvPr/>
          </p:nvSpPr>
          <p:spPr>
            <a:xfrm>
              <a:off x="6988034" y="1223170"/>
              <a:ext cx="2713123" cy="572699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r>
                <a:rPr lang="en" sz="3200" dirty="0">
                  <a:solidFill>
                    <a:srgbClr val="FF0000"/>
                  </a:solidFill>
                </a:rPr>
                <a:t>Input feature vector</a:t>
              </a:r>
            </a:p>
          </p:txBody>
        </p:sp>
      </p:grpSp>
      <p:sp>
        <p:nvSpPr>
          <p:cNvPr id="55" name="Oval 54"/>
          <p:cNvSpPr/>
          <p:nvPr/>
        </p:nvSpPr>
        <p:spPr>
          <a:xfrm>
            <a:off x="5300267" y="1854147"/>
            <a:ext cx="182880" cy="182880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787864" y="3009461"/>
            <a:ext cx="4208366" cy="1749030"/>
            <a:chOff x="2787864" y="3009461"/>
            <a:chExt cx="4208366" cy="1749030"/>
          </a:xfrm>
        </p:grpSpPr>
        <p:sp>
          <p:nvSpPr>
            <p:cNvPr id="3" name="Down Arrow 2"/>
            <p:cNvSpPr/>
            <p:nvPr/>
          </p:nvSpPr>
          <p:spPr>
            <a:xfrm>
              <a:off x="4742909" y="3326338"/>
              <a:ext cx="284607" cy="661354"/>
            </a:xfrm>
            <a:prstGeom prst="downArrow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Shape 103"/>
            <p:cNvSpPr/>
            <p:nvPr/>
          </p:nvSpPr>
          <p:spPr>
            <a:xfrm>
              <a:off x="4516963" y="3987692"/>
              <a:ext cx="739199" cy="770799"/>
            </a:xfrm>
            <a:prstGeom prst="ellipse">
              <a:avLst/>
            </a:prstGeom>
            <a:gradFill flip="none" rotWithShape="1">
              <a:gsLst>
                <a:gs pos="0">
                  <a:srgbClr val="85ABFF">
                    <a:shade val="30000"/>
                    <a:satMod val="115000"/>
                  </a:srgbClr>
                </a:gs>
                <a:gs pos="50000">
                  <a:srgbClr val="85ABFF">
                    <a:shade val="67500"/>
                    <a:satMod val="115000"/>
                  </a:srgbClr>
                </a:gs>
                <a:gs pos="100000">
                  <a:srgbClr val="85ABFF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en" sz="3200" dirty="0"/>
                <a:t>σ</a:t>
              </a:r>
            </a:p>
          </p:txBody>
        </p:sp>
        <p:sp>
          <p:nvSpPr>
            <p:cNvPr id="4" name="Left Brace 3"/>
            <p:cNvSpPr/>
            <p:nvPr/>
          </p:nvSpPr>
          <p:spPr>
            <a:xfrm rot="16200000">
              <a:off x="4648247" y="1149078"/>
              <a:ext cx="487600" cy="4208366"/>
            </a:xfrm>
            <a:prstGeom prst="leftBrace">
              <a:avLst/>
            </a:prstGeom>
            <a:ln w="381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00578" y="4758492"/>
            <a:ext cx="582938" cy="1903436"/>
            <a:chOff x="4600578" y="4758492"/>
            <a:chExt cx="582938" cy="1903436"/>
          </a:xfrm>
        </p:grpSpPr>
        <p:sp>
          <p:nvSpPr>
            <p:cNvPr id="5" name="Rectangle 4"/>
            <p:cNvSpPr/>
            <p:nvPr/>
          </p:nvSpPr>
          <p:spPr>
            <a:xfrm>
              <a:off x="4600578" y="5418806"/>
              <a:ext cx="582938" cy="1243122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cy-GB" sz="2400" dirty="0">
                  <a:solidFill>
                    <a:schemeClr val="tx1"/>
                  </a:solidFill>
                </a:rPr>
                <a:t>ŷ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0" name="Down Arrow 59"/>
            <p:cNvSpPr/>
            <p:nvPr/>
          </p:nvSpPr>
          <p:spPr>
            <a:xfrm>
              <a:off x="4749743" y="4758492"/>
              <a:ext cx="277773" cy="528866"/>
            </a:xfrm>
            <a:prstGeom prst="downArrow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63064" y="1598459"/>
            <a:ext cx="1957939" cy="817599"/>
            <a:chOff x="2363064" y="1598459"/>
            <a:chExt cx="1957939" cy="817599"/>
          </a:xfrm>
        </p:grpSpPr>
        <p:grpSp>
          <p:nvGrpSpPr>
            <p:cNvPr id="97" name="Shape 97"/>
            <p:cNvGrpSpPr/>
            <p:nvPr/>
          </p:nvGrpSpPr>
          <p:grpSpPr>
            <a:xfrm>
              <a:off x="2858204" y="1598459"/>
              <a:ext cx="1462799" cy="408800"/>
              <a:chOff x="3740200" y="4271150"/>
              <a:chExt cx="1097099" cy="306600"/>
            </a:xfrm>
            <a:solidFill>
              <a:schemeClr val="bg1"/>
            </a:solidFill>
          </p:grpSpPr>
          <p:sp>
            <p:nvSpPr>
              <p:cNvPr id="98" name="Shape 98"/>
              <p:cNvSpPr/>
              <p:nvPr/>
            </p:nvSpPr>
            <p:spPr>
              <a:xfrm>
                <a:off x="3740200" y="4271150"/>
                <a:ext cx="365699" cy="306600"/>
              </a:xfrm>
              <a:prstGeom prst="rect">
                <a:avLst/>
              </a:prstGeom>
              <a:grp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9" name="Shape 99"/>
              <p:cNvSpPr/>
              <p:nvPr/>
            </p:nvSpPr>
            <p:spPr>
              <a:xfrm>
                <a:off x="4105900" y="4271150"/>
                <a:ext cx="365699" cy="306600"/>
              </a:xfrm>
              <a:prstGeom prst="rect">
                <a:avLst/>
              </a:prstGeom>
              <a:grp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0" name="Shape 100"/>
              <p:cNvSpPr/>
              <p:nvPr/>
            </p:nvSpPr>
            <p:spPr>
              <a:xfrm>
                <a:off x="4471600" y="4271150"/>
                <a:ext cx="365699" cy="306600"/>
              </a:xfrm>
              <a:prstGeom prst="rect">
                <a:avLst/>
              </a:prstGeom>
              <a:grp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102" name="Shape 102"/>
            <p:cNvSpPr txBox="1"/>
            <p:nvPr/>
          </p:nvSpPr>
          <p:spPr>
            <a:xfrm>
              <a:off x="2363064" y="1624164"/>
              <a:ext cx="424800" cy="566399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r>
                <a:rPr lang="en" sz="3200" dirty="0"/>
                <a:t>w</a:t>
              </a:r>
            </a:p>
          </p:txBody>
        </p:sp>
        <p:grpSp>
          <p:nvGrpSpPr>
            <p:cNvPr id="62" name="Shape 97"/>
            <p:cNvGrpSpPr/>
            <p:nvPr/>
          </p:nvGrpSpPr>
          <p:grpSpPr>
            <a:xfrm>
              <a:off x="2857335" y="2007258"/>
              <a:ext cx="1462799" cy="408800"/>
              <a:chOff x="3740200" y="4271150"/>
              <a:chExt cx="1097099" cy="306600"/>
            </a:xfrm>
            <a:solidFill>
              <a:schemeClr val="bg1"/>
            </a:solidFill>
          </p:grpSpPr>
          <p:sp>
            <p:nvSpPr>
              <p:cNvPr id="63" name="Shape 98"/>
              <p:cNvSpPr/>
              <p:nvPr/>
            </p:nvSpPr>
            <p:spPr>
              <a:xfrm>
                <a:off x="3740200" y="4271150"/>
                <a:ext cx="365699" cy="306600"/>
              </a:xfrm>
              <a:prstGeom prst="rect">
                <a:avLst/>
              </a:prstGeom>
              <a:grp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" name="Shape 99"/>
              <p:cNvSpPr/>
              <p:nvPr/>
            </p:nvSpPr>
            <p:spPr>
              <a:xfrm>
                <a:off x="4105900" y="4271150"/>
                <a:ext cx="365699" cy="306600"/>
              </a:xfrm>
              <a:prstGeom prst="rect">
                <a:avLst/>
              </a:prstGeom>
              <a:grp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5" name="Shape 100"/>
              <p:cNvSpPr/>
              <p:nvPr/>
            </p:nvSpPr>
            <p:spPr>
              <a:xfrm>
                <a:off x="4471600" y="4271150"/>
                <a:ext cx="365699" cy="306600"/>
              </a:xfrm>
              <a:prstGeom prst="rect">
                <a:avLst/>
              </a:prstGeom>
              <a:grp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2363064" y="5287356"/>
            <a:ext cx="3155748" cy="1570643"/>
            <a:chOff x="2363064" y="5287356"/>
            <a:chExt cx="3155748" cy="1570643"/>
          </a:xfrm>
        </p:grpSpPr>
        <p:sp>
          <p:nvSpPr>
            <p:cNvPr id="29" name="Shape 116"/>
            <p:cNvSpPr/>
            <p:nvPr/>
          </p:nvSpPr>
          <p:spPr>
            <a:xfrm>
              <a:off x="4251612" y="5287356"/>
              <a:ext cx="1267200" cy="1570643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Shape 117"/>
            <p:cNvSpPr txBox="1"/>
            <p:nvPr/>
          </p:nvSpPr>
          <p:spPr>
            <a:xfrm>
              <a:off x="2363064" y="5658567"/>
              <a:ext cx="1908340" cy="763599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algn="r"/>
              <a:r>
                <a:rPr lang="en" sz="3200" dirty="0">
                  <a:solidFill>
                    <a:srgbClr val="FF0000"/>
                  </a:solidFill>
                </a:rPr>
                <a:t>Predicted </a:t>
              </a:r>
            </a:p>
            <a:p>
              <a:pPr algn="r"/>
              <a:r>
                <a:rPr lang="en" sz="3200" dirty="0">
                  <a:solidFill>
                    <a:srgbClr val="FF0000"/>
                  </a:solidFill>
                </a:rPr>
                <a:t>value</a:t>
              </a:r>
            </a:p>
          </p:txBody>
        </p:sp>
      </p:grpSp>
      <p:sp>
        <p:nvSpPr>
          <p:cNvPr id="36" name="Shape 117"/>
          <p:cNvSpPr txBox="1"/>
          <p:nvPr/>
        </p:nvSpPr>
        <p:spPr>
          <a:xfrm>
            <a:off x="2176779" y="3497062"/>
            <a:ext cx="2359582" cy="7635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r"/>
            <a:r>
              <a:rPr lang="en" sz="3200" dirty="0">
                <a:solidFill>
                  <a:srgbClr val="FF0000"/>
                </a:solidFill>
              </a:rPr>
              <a:t>Sigmoid or other nonlinearity</a:t>
            </a:r>
          </a:p>
        </p:txBody>
      </p:sp>
      <p:grpSp>
        <p:nvGrpSpPr>
          <p:cNvPr id="39" name="Shape 118"/>
          <p:cNvGrpSpPr/>
          <p:nvPr/>
        </p:nvGrpSpPr>
        <p:grpSpPr>
          <a:xfrm>
            <a:off x="163701" y="1403127"/>
            <a:ext cx="4571983" cy="1231168"/>
            <a:chOff x="-1627705" y="1919789"/>
            <a:chExt cx="3428988" cy="923377"/>
          </a:xfrm>
        </p:grpSpPr>
        <p:sp>
          <p:nvSpPr>
            <p:cNvPr id="40" name="Shape 119"/>
            <p:cNvSpPr/>
            <p:nvPr/>
          </p:nvSpPr>
          <p:spPr>
            <a:xfrm>
              <a:off x="22040" y="1919789"/>
              <a:ext cx="1779243" cy="923377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Shape 120"/>
            <p:cNvSpPr txBox="1"/>
            <p:nvPr/>
          </p:nvSpPr>
          <p:spPr>
            <a:xfrm>
              <a:off x="-1627705" y="1984118"/>
              <a:ext cx="2407800" cy="572699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r>
                <a:rPr lang="en" sz="3200" dirty="0">
                  <a:solidFill>
                    <a:srgbClr val="FF0000"/>
                  </a:solidFill>
                </a:rPr>
                <a:t>Parameters</a:t>
              </a:r>
            </a:p>
            <a:p>
              <a:r>
                <a:rPr lang="en" sz="3200" dirty="0">
                  <a:solidFill>
                    <a:srgbClr val="FF0000"/>
                  </a:solidFill>
                </a:rPr>
                <a:t>(things we're learning)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7630628"/>
      </p:ext>
    </p:extLst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553065" y="299537"/>
            <a:ext cx="10972800" cy="919629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marL="1219170" lvl="1" indent="-304792"/>
            <a:r>
              <a:rPr lang="en" sz="4667" b="1" kern="1200" dirty="0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ea typeface="+mj-ea"/>
                <a:cs typeface="Georgia"/>
              </a:rPr>
              <a:t>Supervised</a:t>
            </a:r>
            <a:r>
              <a:rPr lang="en" dirty="0"/>
              <a:t> </a:t>
            </a:r>
            <a:r>
              <a:rPr lang="en" sz="4667" b="1" kern="1200" dirty="0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ea typeface="+mj-ea"/>
                <a:cs typeface="Georgia"/>
              </a:rPr>
              <a:t>Machine Learning</a:t>
            </a:r>
            <a:endParaRPr lang="en" dirty="0"/>
          </a:p>
        </p:txBody>
      </p:sp>
      <p:grpSp>
        <p:nvGrpSpPr>
          <p:cNvPr id="6" name="Group 5"/>
          <p:cNvGrpSpPr/>
          <p:nvPr/>
        </p:nvGrpSpPr>
        <p:grpSpPr>
          <a:xfrm>
            <a:off x="6104296" y="1336499"/>
            <a:ext cx="891934" cy="1462799"/>
            <a:chOff x="6104296" y="1336499"/>
            <a:chExt cx="891934" cy="1462799"/>
          </a:xfrm>
        </p:grpSpPr>
        <p:grpSp>
          <p:nvGrpSpPr>
            <p:cNvPr id="91" name="Shape 91"/>
            <p:cNvGrpSpPr/>
            <p:nvPr/>
          </p:nvGrpSpPr>
          <p:grpSpPr>
            <a:xfrm rot="5400000">
              <a:off x="6060430" y="1863499"/>
              <a:ext cx="1462799" cy="408800"/>
              <a:chOff x="3740200" y="4271150"/>
              <a:chExt cx="1097099" cy="306600"/>
            </a:xfrm>
            <a:solidFill>
              <a:schemeClr val="bg1"/>
            </a:solidFill>
          </p:grpSpPr>
          <p:sp>
            <p:nvSpPr>
              <p:cNvPr id="92" name="Shape 92"/>
              <p:cNvSpPr/>
              <p:nvPr/>
            </p:nvSpPr>
            <p:spPr>
              <a:xfrm>
                <a:off x="3740200" y="4271150"/>
                <a:ext cx="365699" cy="306600"/>
              </a:xfrm>
              <a:prstGeom prst="rect">
                <a:avLst/>
              </a:prstGeom>
              <a:grp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3" name="Shape 93"/>
              <p:cNvSpPr/>
              <p:nvPr/>
            </p:nvSpPr>
            <p:spPr>
              <a:xfrm>
                <a:off x="4105900" y="4271150"/>
                <a:ext cx="365699" cy="306600"/>
              </a:xfrm>
              <a:prstGeom prst="rect">
                <a:avLst/>
              </a:prstGeom>
              <a:grp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4471600" y="4271150"/>
                <a:ext cx="365699" cy="306600"/>
              </a:xfrm>
              <a:prstGeom prst="rect">
                <a:avLst/>
              </a:prstGeom>
              <a:grp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96" name="Shape 96"/>
            <p:cNvSpPr txBox="1"/>
            <p:nvPr/>
          </p:nvSpPr>
          <p:spPr>
            <a:xfrm>
              <a:off x="6104296" y="2067899"/>
              <a:ext cx="424800" cy="566399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r>
                <a:rPr lang="en" sz="3200" dirty="0"/>
                <a:t>x</a:t>
              </a: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2858204" y="1598459"/>
            <a:ext cx="1462799" cy="408800"/>
            <a:chOff x="3740200" y="4271150"/>
            <a:chExt cx="1097099" cy="306600"/>
          </a:xfrm>
          <a:solidFill>
            <a:schemeClr val="bg1"/>
          </a:solidFill>
        </p:grpSpPr>
        <p:sp>
          <p:nvSpPr>
            <p:cNvPr id="98" name="Shape 98"/>
            <p:cNvSpPr/>
            <p:nvPr/>
          </p:nvSpPr>
          <p:spPr>
            <a:xfrm>
              <a:off x="3740200" y="4271150"/>
              <a:ext cx="365699" cy="306600"/>
            </a:xfrm>
            <a:prstGeom prst="rect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Shape 99"/>
            <p:cNvSpPr/>
            <p:nvPr/>
          </p:nvSpPr>
          <p:spPr>
            <a:xfrm>
              <a:off x="4105900" y="4271150"/>
              <a:ext cx="365699" cy="306600"/>
            </a:xfrm>
            <a:prstGeom prst="rect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71600" y="4271150"/>
              <a:ext cx="365699" cy="306600"/>
            </a:xfrm>
            <a:prstGeom prst="rect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02" name="Shape 102"/>
          <p:cNvSpPr txBox="1"/>
          <p:nvPr/>
        </p:nvSpPr>
        <p:spPr>
          <a:xfrm>
            <a:off x="2363064" y="1624164"/>
            <a:ext cx="424800" cy="566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 dirty="0"/>
              <a:t>w</a:t>
            </a:r>
          </a:p>
        </p:txBody>
      </p:sp>
      <p:sp>
        <p:nvSpPr>
          <p:cNvPr id="55" name="Oval 54"/>
          <p:cNvSpPr/>
          <p:nvPr/>
        </p:nvSpPr>
        <p:spPr>
          <a:xfrm>
            <a:off x="5300267" y="1854147"/>
            <a:ext cx="182880" cy="182880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wn Arrow 2"/>
          <p:cNvSpPr/>
          <p:nvPr/>
        </p:nvSpPr>
        <p:spPr>
          <a:xfrm>
            <a:off x="4742909" y="3326338"/>
            <a:ext cx="284607" cy="661354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hape 103"/>
          <p:cNvSpPr/>
          <p:nvPr/>
        </p:nvSpPr>
        <p:spPr>
          <a:xfrm>
            <a:off x="4516963" y="3987692"/>
            <a:ext cx="739199" cy="770799"/>
          </a:xfrm>
          <a:prstGeom prst="ellipse">
            <a:avLst/>
          </a:prstGeom>
          <a:gradFill flip="none" rotWithShape="1">
            <a:gsLst>
              <a:gs pos="0">
                <a:srgbClr val="85ABFF">
                  <a:shade val="30000"/>
                  <a:satMod val="115000"/>
                </a:srgbClr>
              </a:gs>
              <a:gs pos="50000">
                <a:srgbClr val="85ABFF">
                  <a:shade val="67500"/>
                  <a:satMod val="115000"/>
                </a:srgbClr>
              </a:gs>
              <a:gs pos="100000">
                <a:srgbClr val="85ABFF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" sz="3200" dirty="0"/>
              <a:t>σ</a:t>
            </a:r>
          </a:p>
        </p:txBody>
      </p:sp>
      <p:sp>
        <p:nvSpPr>
          <p:cNvPr id="4" name="Left Brace 3"/>
          <p:cNvSpPr/>
          <p:nvPr/>
        </p:nvSpPr>
        <p:spPr>
          <a:xfrm rot="16200000">
            <a:off x="4648247" y="1149078"/>
            <a:ext cx="487600" cy="4208366"/>
          </a:xfrm>
          <a:prstGeom prst="leftBrac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00578" y="5418806"/>
            <a:ext cx="582938" cy="1243122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cy-GB" sz="2400" dirty="0">
                <a:solidFill>
                  <a:schemeClr val="tx1"/>
                </a:solidFill>
              </a:rPr>
              <a:t>ŷ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0" name="Down Arrow 59"/>
          <p:cNvSpPr/>
          <p:nvPr/>
        </p:nvSpPr>
        <p:spPr>
          <a:xfrm>
            <a:off x="4749743" y="4758492"/>
            <a:ext cx="277773" cy="528866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Shape 97"/>
          <p:cNvGrpSpPr/>
          <p:nvPr/>
        </p:nvGrpSpPr>
        <p:grpSpPr>
          <a:xfrm>
            <a:off x="2857335" y="2007258"/>
            <a:ext cx="1462799" cy="408800"/>
            <a:chOff x="3740200" y="4271150"/>
            <a:chExt cx="1097099" cy="306600"/>
          </a:xfrm>
          <a:solidFill>
            <a:schemeClr val="bg1"/>
          </a:solidFill>
        </p:grpSpPr>
        <p:sp>
          <p:nvSpPr>
            <p:cNvPr id="63" name="Shape 98"/>
            <p:cNvSpPr/>
            <p:nvPr/>
          </p:nvSpPr>
          <p:spPr>
            <a:xfrm>
              <a:off x="3740200" y="4271150"/>
              <a:ext cx="365699" cy="306600"/>
            </a:xfrm>
            <a:prstGeom prst="rect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Shape 99"/>
            <p:cNvSpPr/>
            <p:nvPr/>
          </p:nvSpPr>
          <p:spPr>
            <a:xfrm>
              <a:off x="4105900" y="4271150"/>
              <a:ext cx="365699" cy="306600"/>
            </a:xfrm>
            <a:prstGeom prst="rect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" name="Shape 100"/>
            <p:cNvSpPr/>
            <p:nvPr/>
          </p:nvSpPr>
          <p:spPr>
            <a:xfrm>
              <a:off x="4471600" y="4271150"/>
              <a:ext cx="365699" cy="306600"/>
            </a:xfrm>
            <a:prstGeom prst="rect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6208891" y="5418805"/>
            <a:ext cx="582938" cy="1243122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cy-GB" sz="2400" dirty="0"/>
              <a:t>y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847986" y="5255044"/>
            <a:ext cx="3056584" cy="1570643"/>
            <a:chOff x="5847986" y="5255044"/>
            <a:chExt cx="3056584" cy="1570643"/>
          </a:xfrm>
        </p:grpSpPr>
        <p:sp>
          <p:nvSpPr>
            <p:cNvPr id="34" name="Shape 116"/>
            <p:cNvSpPr/>
            <p:nvPr/>
          </p:nvSpPr>
          <p:spPr>
            <a:xfrm>
              <a:off x="5847986" y="5255044"/>
              <a:ext cx="1267200" cy="1570643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Shape 117"/>
            <p:cNvSpPr txBox="1"/>
            <p:nvPr/>
          </p:nvSpPr>
          <p:spPr>
            <a:xfrm>
              <a:off x="6996230" y="5557749"/>
              <a:ext cx="1908340" cy="763599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r>
                <a:rPr lang="en" sz="3200" dirty="0">
                  <a:solidFill>
                    <a:srgbClr val="FF0000"/>
                  </a:solidFill>
                </a:rPr>
                <a:t>Actual</a:t>
              </a:r>
            </a:p>
            <a:p>
              <a:r>
                <a:rPr lang="en" sz="3200" dirty="0">
                  <a:solidFill>
                    <a:srgbClr val="FF0000"/>
                  </a:solidFill>
                </a:rPr>
                <a:t>value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1473796" y="5133908"/>
            <a:ext cx="682283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22225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</a:rPr>
              <a:t>cost(     ,     )</a:t>
            </a:r>
            <a:endParaRPr lang="en-US" sz="8800" b="1" cap="none" spc="0" dirty="0">
              <a:ln w="22225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effectLst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6786" y="5175949"/>
            <a:ext cx="3595848" cy="1573661"/>
            <a:chOff x="396786" y="5175949"/>
            <a:chExt cx="3595848" cy="1573661"/>
          </a:xfrm>
        </p:grpSpPr>
        <p:sp>
          <p:nvSpPr>
            <p:cNvPr id="39" name="Shape 116"/>
            <p:cNvSpPr/>
            <p:nvPr/>
          </p:nvSpPr>
          <p:spPr>
            <a:xfrm>
              <a:off x="1911913" y="5178967"/>
              <a:ext cx="2080721" cy="1570643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Shape 117"/>
            <p:cNvSpPr txBox="1"/>
            <p:nvPr/>
          </p:nvSpPr>
          <p:spPr>
            <a:xfrm>
              <a:off x="396786" y="5175949"/>
              <a:ext cx="2154020" cy="763599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r>
                <a:rPr lang="en" sz="3200" dirty="0">
                  <a:solidFill>
                    <a:srgbClr val="FF0000"/>
                  </a:solidFill>
                </a:rPr>
                <a:t>How wrong were we?</a:t>
              </a:r>
            </a:p>
          </p:txBody>
        </p:sp>
      </p:grpSp>
      <p:sp>
        <p:nvSpPr>
          <p:cNvPr id="20" name="Freeform 19"/>
          <p:cNvSpPr/>
          <p:nvPr/>
        </p:nvSpPr>
        <p:spPr>
          <a:xfrm>
            <a:off x="3066757" y="2419643"/>
            <a:ext cx="1376591" cy="3235569"/>
          </a:xfrm>
          <a:custGeom>
            <a:avLst/>
            <a:gdLst>
              <a:gd name="connsiteX0" fmla="*/ 0 w 1376591"/>
              <a:gd name="connsiteY0" fmla="*/ 3235569 h 3235569"/>
              <a:gd name="connsiteX1" fmla="*/ 1364566 w 1376591"/>
              <a:gd name="connsiteY1" fmla="*/ 1983545 h 3235569"/>
              <a:gd name="connsiteX2" fmla="*/ 661181 w 1376591"/>
              <a:gd name="connsiteY2" fmla="*/ 633046 h 3235569"/>
              <a:gd name="connsiteX3" fmla="*/ 562708 w 1376591"/>
              <a:gd name="connsiteY3" fmla="*/ 0 h 3235569"/>
              <a:gd name="connsiteX4" fmla="*/ 562708 w 1376591"/>
              <a:gd name="connsiteY4" fmla="*/ 0 h 323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6591" h="3235569">
                <a:moveTo>
                  <a:pt x="0" y="3235569"/>
                </a:moveTo>
                <a:cubicBezTo>
                  <a:pt x="627184" y="2826434"/>
                  <a:pt x="1254369" y="2417299"/>
                  <a:pt x="1364566" y="1983545"/>
                </a:cubicBezTo>
                <a:cubicBezTo>
                  <a:pt x="1474763" y="1549791"/>
                  <a:pt x="794824" y="963637"/>
                  <a:pt x="661181" y="633046"/>
                </a:cubicBezTo>
                <a:cubicBezTo>
                  <a:pt x="527538" y="302455"/>
                  <a:pt x="562708" y="0"/>
                  <a:pt x="562708" y="0"/>
                </a:cubicBezTo>
                <a:lnTo>
                  <a:pt x="562708" y="0"/>
                </a:lnTo>
              </a:path>
            </a:pathLst>
          </a:custGeom>
          <a:noFill/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hape 117"/>
          <p:cNvSpPr txBox="1"/>
          <p:nvPr/>
        </p:nvSpPr>
        <p:spPr>
          <a:xfrm>
            <a:off x="2134297" y="3517313"/>
            <a:ext cx="2154020" cy="7635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 dirty="0">
                <a:solidFill>
                  <a:srgbClr val="FF0000"/>
                </a:solidFill>
              </a:rPr>
              <a:t>Update parameters</a:t>
            </a:r>
          </a:p>
        </p:txBody>
      </p:sp>
    </p:spTree>
    <p:extLst>
      <p:ext uri="{BB962C8B-B14F-4D97-AF65-F5344CB8AC3E}">
        <p14:creationId xmlns:p14="http://schemas.microsoft.com/office/powerpoint/2010/main" val="2202193324"/>
      </p:ext>
    </p:extLst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Simplified Diagram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8930" y="2022209"/>
            <a:ext cx="66326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dirty="0">
                <a:solidFill>
                  <a:srgbClr val="9DBFBE">
                    <a:lumMod val="50000"/>
                  </a:srgbClr>
                </a:solidFill>
              </a:rPr>
              <a:t>w</a:t>
            </a:r>
            <a:endParaRPr lang="en-US" sz="2800" baseline="-25000" dirty="0">
              <a:solidFill>
                <a:srgbClr val="9DBFBE">
                  <a:lumMod val="50000"/>
                </a:srgbClr>
              </a:solidFill>
            </a:endParaRP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29374" y="1592253"/>
            <a:ext cx="1326524" cy="42995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x</a:t>
            </a:r>
            <a:endParaRPr lang="en-US" sz="2800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7" name="Straight Arrow Connector 6"/>
          <p:cNvCxnSpPr>
            <a:stCxn id="6" idx="2"/>
            <a:endCxn id="10" idx="0"/>
          </p:cNvCxnSpPr>
          <p:nvPr/>
        </p:nvCxnSpPr>
        <p:spPr>
          <a:xfrm>
            <a:off x="5392636" y="2022209"/>
            <a:ext cx="0" cy="772960"/>
          </a:xfrm>
          <a:prstGeom prst="straightConnector1">
            <a:avLst/>
          </a:prstGeom>
          <a:ln w="349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138377" y="4384008"/>
            <a:ext cx="508517" cy="12543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y</a:t>
            </a:r>
            <a:endParaRPr lang="en-US" sz="2800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9" name="Straight Arrow Connector 8"/>
          <p:cNvCxnSpPr>
            <a:stCxn id="10" idx="4"/>
            <a:endCxn id="8" idx="0"/>
          </p:cNvCxnSpPr>
          <p:nvPr/>
        </p:nvCxnSpPr>
        <p:spPr>
          <a:xfrm>
            <a:off x="5392636" y="3217570"/>
            <a:ext cx="0" cy="1166438"/>
          </a:xfrm>
          <a:prstGeom prst="straightConnector1">
            <a:avLst/>
          </a:prstGeom>
          <a:ln w="349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193522" y="2795169"/>
            <a:ext cx="398228" cy="422401"/>
          </a:xfrm>
          <a:prstGeom prst="ellipse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r>
              <a:rPr lang="el-GR" sz="2800" dirty="0">
                <a:solidFill>
                  <a:prstClr val="white"/>
                </a:solidFill>
              </a:rPr>
              <a:t>σ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16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21917" tIns="60959" rIns="121917" bIns="60959"/>
          <a:lstStyle/>
          <a:p>
            <a:r>
              <a:rPr lang="en-US" dirty="0"/>
              <a:t>Gradient </a:t>
            </a:r>
            <a:r>
              <a:rPr lang="bg-BG" dirty="0"/>
              <a:t>De</a:t>
            </a:r>
            <a:r>
              <a:rPr lang="en-US" dirty="0"/>
              <a:t>scent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06883"/>
            <a:ext cx="10972800" cy="479814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Starting value</a:t>
            </a:r>
          </a:p>
          <a:p>
            <a:pPr marL="609570" lvl="1" indent="0">
              <a:buNone/>
            </a:pPr>
            <a:r>
              <a:rPr lang="en-US" i="1" dirty="0"/>
              <a:t>w</a:t>
            </a:r>
            <a:r>
              <a:rPr lang="en-US" dirty="0"/>
              <a:t> = (1,-1,-2,3)</a:t>
            </a:r>
          </a:p>
          <a:p>
            <a:pPr marL="609570" lvl="1" indent="0">
              <a:buNone/>
            </a:pPr>
            <a:r>
              <a:rPr lang="en-US" dirty="0"/>
              <a:t>accuracy 66%</a:t>
            </a:r>
          </a:p>
          <a:p>
            <a:r>
              <a:rPr lang="en-US" dirty="0"/>
              <a:t>Next value</a:t>
            </a:r>
          </a:p>
          <a:p>
            <a:pPr marL="609570" lvl="1" indent="0">
              <a:buNone/>
            </a:pPr>
            <a:r>
              <a:rPr lang="en-US" i="1" dirty="0"/>
              <a:t>w</a:t>
            </a:r>
            <a:r>
              <a:rPr lang="en-US" dirty="0"/>
              <a:t> = (2,-2,-1,2)</a:t>
            </a:r>
          </a:p>
          <a:p>
            <a:pPr marL="609570" lvl="1" indent="0">
              <a:buNone/>
            </a:pPr>
            <a:r>
              <a:rPr lang="en-US" dirty="0"/>
              <a:t>accuracy 73%</a:t>
            </a:r>
          </a:p>
          <a:p>
            <a:r>
              <a:rPr lang="en-US" dirty="0"/>
              <a:t>Next value</a:t>
            </a:r>
          </a:p>
          <a:p>
            <a:pPr marL="609570" lvl="1" indent="0">
              <a:buNone/>
            </a:pPr>
            <a:r>
              <a:rPr lang="en-US" i="1" dirty="0"/>
              <a:t>w</a:t>
            </a:r>
            <a:r>
              <a:rPr lang="en-US" dirty="0"/>
              <a:t> = (3,-2,-1,4)</a:t>
            </a:r>
          </a:p>
          <a:p>
            <a:pPr marL="609570" lvl="1" indent="0">
              <a:buNone/>
            </a:pPr>
            <a:r>
              <a:rPr lang="en-US" dirty="0"/>
              <a:t>accuracy 80%</a:t>
            </a:r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582563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21917" tIns="60959" rIns="121917" bIns="60959"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69" y="1706883"/>
            <a:ext cx="11601627" cy="4798141"/>
          </a:xfrm>
        </p:spPr>
        <p:txBody>
          <a:bodyPr>
            <a:normAutofit/>
          </a:bodyPr>
          <a:lstStyle/>
          <a:p>
            <a:r>
              <a:rPr lang="en-US" dirty="0"/>
              <a:t>Penalize large weights (we don’t want weights of 500,000)</a:t>
            </a:r>
          </a:p>
          <a:p>
            <a:r>
              <a:rPr lang="en-US" dirty="0"/>
              <a:t>L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 err="1"/>
              <a:t>regularizer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dirty="0" err="1"/>
              <a:t>regularizer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62205" y="2986222"/>
                <a:ext cx="9020083" cy="1324720"/>
              </a:xfrm>
              <a:prstGeom prst="rect">
                <a:avLst/>
              </a:prstGeom>
              <a:noFill/>
            </p:spPr>
            <p:txBody>
              <a:bodyPr wrap="square" lIns="121917" tIns="60959" rIns="121917" bIns="60959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𝐿</m:t>
                          </m:r>
                          <m:r>
                            <a:rPr lang="en-US" sz="2800" i="1">
                              <a:latin typeface="Cambria Math"/>
                            </a:rPr>
                            <m:t>2−</m:t>
                          </m:r>
                          <m:r>
                            <a:rPr lang="en-US" sz="2800" i="1">
                              <a:latin typeface="Cambria Math"/>
                            </a:rPr>
                            <m:t>𝑅𝐸𝐺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/>
                            </a:rPr>
                            <m:t>argmax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𝑙𝑜𝑔𝑃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/>
                                </a:rPr>
                                <m:t>;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𝑤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)−</m:t>
                              </m:r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205" y="2986222"/>
                <a:ext cx="9020083" cy="13247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10344" y="5022156"/>
                <a:ext cx="9020083" cy="1324720"/>
              </a:xfrm>
              <a:prstGeom prst="rect">
                <a:avLst/>
              </a:prstGeom>
              <a:noFill/>
            </p:spPr>
            <p:txBody>
              <a:bodyPr wrap="square" lIns="121917" tIns="60959" rIns="121917" bIns="60959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𝐿</m:t>
                          </m:r>
                          <m:r>
                            <a:rPr lang="en-US" sz="2800" i="1">
                              <a:latin typeface="Cambria Math"/>
                            </a:rPr>
                            <m:t>1−</m:t>
                          </m:r>
                          <m:r>
                            <a:rPr lang="en-US" sz="2800" i="1">
                              <a:latin typeface="Cambria Math"/>
                            </a:rPr>
                            <m:t>𝑅𝐸𝐺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/>
                            </a:rPr>
                            <m:t>argmax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𝑙𝑜𝑔𝑃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/>
                                </a:rPr>
                                <m:t>;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𝑤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)−</m:t>
                              </m:r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/>
                                    </a:rPr>
                                    <m:t>|</m:t>
                                  </m:r>
                                </m:e>
                              </m:nary>
                            </m:e>
                          </m:d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344" y="5022156"/>
                <a:ext cx="9020083" cy="13247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040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96995"/>
            <a:ext cx="10972800" cy="4761470"/>
          </a:xfrm>
        </p:spPr>
        <p:txBody>
          <a:bodyPr>
            <a:normAutofit/>
          </a:bodyPr>
          <a:lstStyle/>
          <a:p>
            <a:r>
              <a:rPr lang="en-US" dirty="0"/>
              <a:t>Remember Logistic Regression?</a:t>
            </a:r>
          </a:p>
          <a:p>
            <a:pPr lvl="1"/>
            <a:r>
              <a:rPr lang="en-US" dirty="0"/>
              <a:t>Input: vector of features</a:t>
            </a:r>
          </a:p>
          <a:p>
            <a:pPr lvl="1"/>
            <a:r>
              <a:rPr lang="en-US" dirty="0"/>
              <a:t>Output: classification decision</a:t>
            </a:r>
          </a:p>
          <a:p>
            <a:r>
              <a:rPr lang="en-US" dirty="0"/>
              <a:t>One-layer LR (</a:t>
            </a:r>
            <a:r>
              <a:rPr lang="en-US" dirty="0" err="1"/>
              <a:t>maxent</a:t>
            </a:r>
            <a:r>
              <a:rPr lang="en-US" dirty="0"/>
              <a:t> model) is a simple Neural Network</a:t>
            </a:r>
          </a:p>
          <a:p>
            <a:pPr lvl="1"/>
            <a:r>
              <a:rPr lang="en-US" dirty="0"/>
              <a:t>Neuron (perceptron): output is a non-linear combination of the inputs</a:t>
            </a:r>
          </a:p>
        </p:txBody>
      </p:sp>
    </p:spTree>
    <p:extLst>
      <p:ext uri="{BB962C8B-B14F-4D97-AF65-F5344CB8AC3E}">
        <p14:creationId xmlns:p14="http://schemas.microsoft.com/office/powerpoint/2010/main" val="261832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21917" tIns="60959" rIns="121917" bIns="60959"/>
          <a:lstStyle/>
          <a:p>
            <a:r>
              <a:rPr lang="en-US" dirty="0"/>
              <a:t>Stochastic Gradient </a:t>
            </a:r>
            <a:r>
              <a:rPr lang="bg-BG" dirty="0"/>
              <a:t>De</a:t>
            </a:r>
            <a:r>
              <a:rPr lang="en-US" dirty="0"/>
              <a:t>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69" y="1641649"/>
            <a:ext cx="11570163" cy="4926299"/>
          </a:xfrm>
        </p:spPr>
        <p:txBody>
          <a:bodyPr>
            <a:normAutofit/>
          </a:bodyPr>
          <a:lstStyle/>
          <a:p>
            <a:r>
              <a:rPr lang="en-US" dirty="0"/>
              <a:t>Batch mode</a:t>
            </a:r>
          </a:p>
          <a:p>
            <a:pPr lvl="1"/>
            <a:r>
              <a:rPr lang="en-US" dirty="0"/>
              <a:t>Consider each data point for each update of </a:t>
            </a:r>
            <a:r>
              <a:rPr lang="en-US" i="1" dirty="0"/>
              <a:t>w</a:t>
            </a:r>
          </a:p>
          <a:p>
            <a:pPr lvl="1"/>
            <a:r>
              <a:rPr lang="en-US" dirty="0"/>
              <a:t>This is slow</a:t>
            </a:r>
          </a:p>
          <a:p>
            <a:r>
              <a:rPr lang="en-US" dirty="0"/>
              <a:t>Stochastic mode</a:t>
            </a:r>
          </a:p>
          <a:p>
            <a:pPr lvl="1"/>
            <a:r>
              <a:rPr lang="en-US" dirty="0"/>
              <a:t>Update </a:t>
            </a:r>
            <a:r>
              <a:rPr lang="en-US" i="1" dirty="0"/>
              <a:t>w</a:t>
            </a:r>
            <a:r>
              <a:rPr lang="en-US" dirty="0"/>
              <a:t> after each data point</a:t>
            </a:r>
          </a:p>
          <a:p>
            <a:pPr lvl="1"/>
            <a:r>
              <a:rPr lang="en-US" dirty="0"/>
              <a:t>Logistic regression stochastic update (p is between 0 and 1)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Perceptron stochastic update (y is 0 or 1; approximation for LR)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320950" y="4715552"/>
                <a:ext cx="2881680" cy="539954"/>
              </a:xfrm>
              <a:prstGeom prst="rect">
                <a:avLst/>
              </a:prstGeom>
              <a:noFill/>
            </p:spPr>
            <p:txBody>
              <a:bodyPr wrap="none" lIns="121917" tIns="60959" rIns="121917" bIns="60959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950" y="4715552"/>
                <a:ext cx="2881680" cy="5399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15340" y="5745387"/>
                <a:ext cx="2433865" cy="492440"/>
              </a:xfrm>
              <a:prstGeom prst="rect">
                <a:avLst/>
              </a:prstGeom>
              <a:noFill/>
            </p:spPr>
            <p:txBody>
              <a:bodyPr wrap="none" lIns="121917" tIns="60959" rIns="121917" bIns="60959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340" y="5745387"/>
                <a:ext cx="2433865" cy="492440"/>
              </a:xfrm>
              <a:prstGeom prst="rect">
                <a:avLst/>
              </a:prstGeom>
              <a:blipFill rotWithShape="0">
                <a:blip r:embed="rId3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4967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212953"/>
            <a:ext cx="11243733" cy="935791"/>
          </a:xfrm>
        </p:spPr>
        <p:txBody>
          <a:bodyPr/>
          <a:lstStyle/>
          <a:p>
            <a:r>
              <a:rPr lang="bg-BG" dirty="0"/>
              <a:t>Training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8743"/>
            <a:ext cx="10972800" cy="5180013"/>
          </a:xfrm>
        </p:spPr>
        <p:txBody>
          <a:bodyPr>
            <a:noAutofit/>
          </a:bodyPr>
          <a:lstStyle/>
          <a:p>
            <a:r>
              <a:rPr lang="bg-BG" sz="3200" dirty="0"/>
              <a:t>Computational Graphs</a:t>
            </a:r>
          </a:p>
          <a:p>
            <a:pPr lvl="1"/>
            <a:r>
              <a:rPr lang="bg-BG" sz="2400" dirty="0"/>
              <a:t>Specify network structure</a:t>
            </a:r>
          </a:p>
          <a:p>
            <a:pPr lvl="1"/>
            <a:r>
              <a:rPr lang="bg-BG" sz="2400" dirty="0"/>
              <a:t>Describe the loss function</a:t>
            </a:r>
          </a:p>
          <a:p>
            <a:pPr lvl="1"/>
            <a:r>
              <a:rPr lang="bg-BG" sz="2400" dirty="0"/>
              <a:t>Provide training data</a:t>
            </a:r>
          </a:p>
          <a:p>
            <a:pPr lvl="1"/>
            <a:r>
              <a:rPr lang="bg-BG" sz="2400" dirty="0"/>
              <a:t>Set hyperparameters</a:t>
            </a:r>
          </a:p>
          <a:p>
            <a:r>
              <a:rPr lang="bg-BG" sz="3200" dirty="0"/>
              <a:t>Training/Backpropagation</a:t>
            </a:r>
          </a:p>
          <a:p>
            <a:pPr lvl="1"/>
            <a:r>
              <a:rPr lang="bg-BG" sz="1733" dirty="0"/>
              <a:t>For each epoch</a:t>
            </a:r>
          </a:p>
          <a:p>
            <a:pPr lvl="2"/>
            <a:r>
              <a:rPr lang="en-US" sz="1467" dirty="0"/>
              <a:t>F</a:t>
            </a:r>
            <a:r>
              <a:rPr lang="bg-BG" sz="1467" dirty="0"/>
              <a:t>or each batch (size 1-100)</a:t>
            </a:r>
          </a:p>
          <a:p>
            <a:pPr lvl="3"/>
            <a:r>
              <a:rPr lang="en-US" sz="1067" dirty="0"/>
              <a:t>C</a:t>
            </a:r>
            <a:r>
              <a:rPr lang="bg-BG" sz="1067" dirty="0"/>
              <a:t>ompute loss</a:t>
            </a:r>
          </a:p>
          <a:p>
            <a:pPr lvl="3"/>
            <a:r>
              <a:rPr lang="bg-BG" sz="1067" dirty="0"/>
              <a:t>Autograd: compute gradients</a:t>
            </a:r>
          </a:p>
          <a:p>
            <a:r>
              <a:rPr lang="bg-BG" sz="3200" dirty="0"/>
              <a:t>Prediction/Forward Propagation</a:t>
            </a:r>
            <a:endParaRPr lang="bg-BG" sz="2400" dirty="0"/>
          </a:p>
          <a:p>
            <a:pPr lvl="1"/>
            <a:r>
              <a:rPr lang="bg-BG" sz="2400" dirty="0"/>
              <a:t>(Decoding)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6881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55399"/>
            <a:ext cx="11243733" cy="935791"/>
          </a:xfrm>
        </p:spPr>
        <p:txBody>
          <a:bodyPr/>
          <a:lstStyle/>
          <a:p>
            <a:r>
              <a:rPr lang="bg-BG" dirty="0"/>
              <a:t>Computational Graphs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8167" y="6306590"/>
            <a:ext cx="4182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bg-BG" sz="2400" dirty="0">
                <a:solidFill>
                  <a:prstClr val="black"/>
                </a:solidFill>
              </a:rPr>
              <a:t>[Example from Vivek Srikumar]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0" y="949530"/>
            <a:ext cx="8012345" cy="53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89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868" y="444193"/>
            <a:ext cx="9365675" cy="583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78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10" y="964277"/>
            <a:ext cx="10930604" cy="519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7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158" y="123960"/>
            <a:ext cx="6570087" cy="664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24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713" y="363892"/>
            <a:ext cx="9704079" cy="60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774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1" y="464629"/>
            <a:ext cx="11758689" cy="563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26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1" y="187056"/>
            <a:ext cx="9188335" cy="64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254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093" y="188421"/>
            <a:ext cx="9059528" cy="649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29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4" name="Oval 3"/>
          <p:cNvSpPr/>
          <p:nvPr/>
        </p:nvSpPr>
        <p:spPr>
          <a:xfrm>
            <a:off x="3300152" y="5353396"/>
            <a:ext cx="756458" cy="7564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4616373" y="5353396"/>
            <a:ext cx="756458" cy="7564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6" name="Oval 5"/>
          <p:cNvSpPr/>
          <p:nvPr/>
        </p:nvSpPr>
        <p:spPr>
          <a:xfrm>
            <a:off x="5895185" y="5353396"/>
            <a:ext cx="756458" cy="7564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7240422" y="5353396"/>
            <a:ext cx="756458" cy="7564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4</a:t>
            </a:r>
          </a:p>
        </p:txBody>
      </p:sp>
      <p:sp>
        <p:nvSpPr>
          <p:cNvPr id="8" name="Oval 7"/>
          <p:cNvSpPr/>
          <p:nvPr/>
        </p:nvSpPr>
        <p:spPr>
          <a:xfrm>
            <a:off x="5248140" y="3543993"/>
            <a:ext cx="756458" cy="756458"/>
          </a:xfrm>
          <a:prstGeom prst="ellipse">
            <a:avLst/>
          </a:prstGeom>
          <a:solidFill>
            <a:srgbClr val="0070C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  <a:endParaRPr lang="en-US" baseline="-25000" dirty="0"/>
          </a:p>
        </p:txBody>
      </p:sp>
      <p:cxnSp>
        <p:nvCxnSpPr>
          <p:cNvPr id="10" name="Straight Connector 9"/>
          <p:cNvCxnSpPr>
            <a:stCxn id="4" idx="7"/>
            <a:endCxn id="8" idx="4"/>
          </p:cNvCxnSpPr>
          <p:nvPr/>
        </p:nvCxnSpPr>
        <p:spPr>
          <a:xfrm flipV="1">
            <a:off x="3945829" y="4300451"/>
            <a:ext cx="1680540" cy="1163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" idx="0"/>
            <a:endCxn id="8" idx="4"/>
          </p:cNvCxnSpPr>
          <p:nvPr/>
        </p:nvCxnSpPr>
        <p:spPr>
          <a:xfrm flipV="1">
            <a:off x="4994602" y="4300451"/>
            <a:ext cx="631767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0"/>
            <a:endCxn id="8" idx="4"/>
          </p:cNvCxnSpPr>
          <p:nvPr/>
        </p:nvCxnSpPr>
        <p:spPr>
          <a:xfrm flipH="1" flipV="1">
            <a:off x="5626369" y="4300451"/>
            <a:ext cx="647045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0"/>
            <a:endCxn id="8" idx="4"/>
          </p:cNvCxnSpPr>
          <p:nvPr/>
        </p:nvCxnSpPr>
        <p:spPr>
          <a:xfrm flipH="1" flipV="1">
            <a:off x="5626369" y="4300451"/>
            <a:ext cx="1992282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156364" y="4656111"/>
            <a:ext cx="52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33767" y="4832464"/>
            <a:ext cx="52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89056" y="4882314"/>
            <a:ext cx="52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18753" y="4615532"/>
            <a:ext cx="52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902251" y="3027830"/>
                <a:ext cx="312912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dirty="0"/>
                  <a:t> = 1  </a:t>
                </a:r>
                <a:r>
                  <a:rPr lang="en-US" sz="2800" i="1" dirty="0" err="1"/>
                  <a:t>iff</a:t>
                </a:r>
                <a:r>
                  <a:rPr lang="en-US" sz="2800" dirty="0"/>
                  <a:t>  </a:t>
                </a:r>
                <a:r>
                  <a:rPr lang="en-US" sz="4000" dirty="0">
                    <a:latin typeface="Symbol" panose="05050102010706020507" pitchFamily="18" charset="2"/>
                  </a:rPr>
                  <a:t>S</a:t>
                </a:r>
                <a:r>
                  <a:rPr lang="en-US" sz="2800" dirty="0"/>
                  <a:t> </a:t>
                </a:r>
                <a:r>
                  <a:rPr lang="en-US" sz="2800" dirty="0" err="1"/>
                  <a:t>x</a:t>
                </a:r>
                <a:r>
                  <a:rPr lang="en-US" sz="2800" baseline="-25000" dirty="0" err="1"/>
                  <a:t>i</a:t>
                </a:r>
                <a:r>
                  <a:rPr lang="en-US" sz="2800" dirty="0" err="1"/>
                  <a:t>w</a:t>
                </a:r>
                <a:r>
                  <a:rPr lang="en-US" sz="2800" baseline="-25000" dirty="0" err="1"/>
                  <a:t>i</a:t>
                </a:r>
                <a:r>
                  <a:rPr lang="en-US" sz="2800" dirty="0"/>
                  <a:t> ≥ b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251" y="3027830"/>
                <a:ext cx="3129126" cy="707886"/>
              </a:xfrm>
              <a:prstGeom prst="rect">
                <a:avLst/>
              </a:prstGeom>
              <a:blipFill rotWithShape="1">
                <a:blip r:embed="rId2"/>
                <a:stretch>
                  <a:fillRect t="-15517" r="-3113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31728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42" y="155161"/>
            <a:ext cx="9334889" cy="660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894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709" y="157342"/>
            <a:ext cx="9221585" cy="647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03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450" y="99754"/>
            <a:ext cx="9177253" cy="664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028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075" y="59863"/>
            <a:ext cx="9439220" cy="666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079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228" y="99753"/>
            <a:ext cx="9370331" cy="665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25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228" y="99753"/>
            <a:ext cx="9370331" cy="66561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654" y="5940446"/>
            <a:ext cx="2983033" cy="81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518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228" y="99753"/>
            <a:ext cx="9370331" cy="66561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654" y="5940446"/>
            <a:ext cx="2983033" cy="8154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733" y="6110970"/>
            <a:ext cx="1518457" cy="42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394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57150"/>
            <a:ext cx="96139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279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869" y="177337"/>
            <a:ext cx="8988251" cy="652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610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167" y="622999"/>
            <a:ext cx="2665116" cy="26651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59" y="622999"/>
            <a:ext cx="2665116" cy="26651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75" y="622999"/>
            <a:ext cx="2665116" cy="26651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85" y="622999"/>
            <a:ext cx="2665116" cy="2665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05" y="3496985"/>
            <a:ext cx="2606483" cy="26064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993" y="3496985"/>
            <a:ext cx="2665116" cy="2665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14" y="3496985"/>
            <a:ext cx="2665116" cy="26651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85" y="3496985"/>
            <a:ext cx="2665116" cy="266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04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523295"/>
            <a:ext cx="11457093" cy="935791"/>
          </a:xfrm>
        </p:spPr>
        <p:txBody>
          <a:bodyPr/>
          <a:lstStyle/>
          <a:p>
            <a:r>
              <a:rPr lang="en-US" dirty="0"/>
              <a:t>Non-</a:t>
            </a:r>
            <a:r>
              <a:rPr lang="en-US" dirty="0" err="1"/>
              <a:t>linearities</a:t>
            </a:r>
            <a:r>
              <a:rPr lang="en-US" dirty="0"/>
              <a:t>: sigmoid, </a:t>
            </a:r>
            <a:r>
              <a:rPr lang="en-US" dirty="0" err="1"/>
              <a:t>tanh</a:t>
            </a:r>
            <a:endParaRPr lang="en-US" dirty="0"/>
          </a:p>
        </p:txBody>
      </p:sp>
      <p:pic>
        <p:nvPicPr>
          <p:cNvPr id="2050" name="Picture 2" descr="C:\Users\Dragomir Radev\Dropbox\Drago\co-\sigmoi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14" y="2083529"/>
            <a:ext cx="5749158" cy="431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ragomir Radev\Dropbox\Drago\co-\tan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443" y="2083530"/>
            <a:ext cx="5749157" cy="431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096" y="1542707"/>
            <a:ext cx="4895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326" y="1593100"/>
            <a:ext cx="33147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1824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67" y="1459085"/>
            <a:ext cx="11542992" cy="5113511"/>
          </a:xfrm>
        </p:spPr>
        <p:txBody>
          <a:bodyPr>
            <a:normAutofit/>
          </a:bodyPr>
          <a:lstStyle/>
          <a:p>
            <a:r>
              <a:rPr lang="bg-BG" dirty="0"/>
              <a:t>Dropout</a:t>
            </a:r>
          </a:p>
          <a:p>
            <a:pPr lvl="1"/>
            <a:r>
              <a:rPr lang="en-US" dirty="0"/>
              <a:t>S</a:t>
            </a:r>
            <a:r>
              <a:rPr lang="bg-BG" dirty="0"/>
              <a:t>tochastically set some values to zero during training</a:t>
            </a:r>
          </a:p>
          <a:p>
            <a:pPr lvl="1"/>
            <a:r>
              <a:rPr lang="bg-BG" dirty="0"/>
              <a:t>A form of regularization</a:t>
            </a:r>
          </a:p>
          <a:p>
            <a:pPr lvl="1"/>
            <a:r>
              <a:rPr lang="bg-BG" dirty="0"/>
              <a:t>One line of code in pytorch</a:t>
            </a:r>
          </a:p>
          <a:p>
            <a:r>
              <a:rPr lang="bg-BG" dirty="0"/>
              <a:t>Optimization</a:t>
            </a:r>
          </a:p>
          <a:p>
            <a:pPr lvl="1"/>
            <a:r>
              <a:rPr lang="bg-BG" dirty="0"/>
              <a:t>Variants: e.g., adaptive/adagrad</a:t>
            </a:r>
          </a:p>
          <a:p>
            <a:pPr lvl="1"/>
            <a:r>
              <a:rPr lang="en-US" dirty="0"/>
              <a:t>O</a:t>
            </a:r>
            <a:r>
              <a:rPr lang="bg-BG" dirty="0"/>
              <a:t>ptional link:</a:t>
            </a:r>
          </a:p>
          <a:p>
            <a:pPr lvl="1"/>
            <a:r>
              <a:rPr lang="en-US" dirty="0">
                <a:hlinkClick r:id="rId2"/>
              </a:rPr>
              <a:t>https://towardsdatascience.com/types-of-optimization-algorithms-used-in-neural-networks-and-ways-to-optimize-gradient-95ae5d39529f</a:t>
            </a:r>
            <a:r>
              <a:rPr lang="bg-BG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0369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906" y="1550797"/>
            <a:ext cx="11380983" cy="4403495"/>
          </a:xfrm>
        </p:spPr>
        <p:txBody>
          <a:bodyPr/>
          <a:lstStyle/>
          <a:p>
            <a:r>
              <a:rPr lang="en-US" sz="23999" dirty="0">
                <a:latin typeface="Rockwell Extra Bold" panose="02060903040505020403" pitchFamily="18" charset="0"/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4085786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507" y="157535"/>
            <a:ext cx="11243733" cy="935791"/>
          </a:xfrm>
        </p:spPr>
        <p:txBody>
          <a:bodyPr/>
          <a:lstStyle/>
          <a:p>
            <a:r>
              <a:rPr lang="en-US" dirty="0"/>
              <a:t>Multi-Layer Perceptron</a:t>
            </a:r>
            <a:br>
              <a:rPr lang="en-US" dirty="0"/>
            </a:br>
            <a:r>
              <a:rPr lang="en-US" dirty="0"/>
              <a:t>(Multi-layer LR)</a:t>
            </a:r>
          </a:p>
        </p:txBody>
      </p:sp>
      <p:sp>
        <p:nvSpPr>
          <p:cNvPr id="4" name="Oval 3"/>
          <p:cNvSpPr/>
          <p:nvPr/>
        </p:nvSpPr>
        <p:spPr>
          <a:xfrm>
            <a:off x="3300152" y="5353396"/>
            <a:ext cx="756458" cy="7564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4616373" y="5353396"/>
            <a:ext cx="756458" cy="7564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6" name="Oval 5"/>
          <p:cNvSpPr/>
          <p:nvPr/>
        </p:nvSpPr>
        <p:spPr>
          <a:xfrm>
            <a:off x="5895185" y="5353396"/>
            <a:ext cx="756458" cy="7564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7240422" y="5353396"/>
            <a:ext cx="756458" cy="7564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4</a:t>
            </a:r>
          </a:p>
        </p:txBody>
      </p:sp>
      <p:sp>
        <p:nvSpPr>
          <p:cNvPr id="8" name="Oval 7"/>
          <p:cNvSpPr/>
          <p:nvPr/>
        </p:nvSpPr>
        <p:spPr>
          <a:xfrm>
            <a:off x="4238144" y="3543993"/>
            <a:ext cx="756458" cy="756458"/>
          </a:xfrm>
          <a:prstGeom prst="ellipse">
            <a:avLst/>
          </a:prstGeom>
          <a:solidFill>
            <a:srgbClr val="0070C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  <a:r>
              <a:rPr lang="en-US" baseline="-25000" dirty="0"/>
              <a:t>1</a:t>
            </a:r>
          </a:p>
        </p:txBody>
      </p:sp>
      <p:cxnSp>
        <p:nvCxnSpPr>
          <p:cNvPr id="10" name="Straight Connector 9"/>
          <p:cNvCxnSpPr>
            <a:stCxn id="4" idx="7"/>
            <a:endCxn id="8" idx="4"/>
          </p:cNvCxnSpPr>
          <p:nvPr/>
        </p:nvCxnSpPr>
        <p:spPr>
          <a:xfrm flipV="1">
            <a:off x="3945829" y="4300451"/>
            <a:ext cx="670544" cy="1163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" idx="0"/>
            <a:endCxn id="8" idx="4"/>
          </p:cNvCxnSpPr>
          <p:nvPr/>
        </p:nvCxnSpPr>
        <p:spPr>
          <a:xfrm flipH="1" flipV="1">
            <a:off x="4616373" y="4300451"/>
            <a:ext cx="378229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0"/>
            <a:endCxn id="8" idx="4"/>
          </p:cNvCxnSpPr>
          <p:nvPr/>
        </p:nvCxnSpPr>
        <p:spPr>
          <a:xfrm flipH="1" flipV="1">
            <a:off x="4616373" y="4300451"/>
            <a:ext cx="1657041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0"/>
            <a:endCxn id="8" idx="4"/>
          </p:cNvCxnSpPr>
          <p:nvPr/>
        </p:nvCxnSpPr>
        <p:spPr>
          <a:xfrm flipH="1" flipV="1">
            <a:off x="4616373" y="4300451"/>
            <a:ext cx="3002278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55248" y="2768500"/>
            <a:ext cx="39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08849" y="4826923"/>
            <a:ext cx="63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2,1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71293" y="4969222"/>
            <a:ext cx="64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3,1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40524" y="4884282"/>
            <a:ext cx="63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4,1</a:t>
            </a:r>
            <a:endParaRPr lang="en-US" baseline="-25000" dirty="0"/>
          </a:p>
        </p:txBody>
      </p:sp>
      <p:sp>
        <p:nvSpPr>
          <p:cNvPr id="18" name="Oval 17"/>
          <p:cNvSpPr/>
          <p:nvPr/>
        </p:nvSpPr>
        <p:spPr>
          <a:xfrm>
            <a:off x="6340524" y="3543993"/>
            <a:ext cx="756458" cy="756458"/>
          </a:xfrm>
          <a:prstGeom prst="ellipse">
            <a:avLst/>
          </a:prstGeom>
          <a:solidFill>
            <a:srgbClr val="0070C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  <a:r>
              <a:rPr lang="en-US" baseline="-25000" dirty="0"/>
              <a:t>2</a:t>
            </a:r>
          </a:p>
        </p:txBody>
      </p:sp>
      <p:cxnSp>
        <p:nvCxnSpPr>
          <p:cNvPr id="27" name="Straight Connector 26"/>
          <p:cNvCxnSpPr>
            <a:stCxn id="4" idx="7"/>
            <a:endCxn id="18" idx="4"/>
          </p:cNvCxnSpPr>
          <p:nvPr/>
        </p:nvCxnSpPr>
        <p:spPr>
          <a:xfrm flipV="1">
            <a:off x="3945829" y="4300451"/>
            <a:ext cx="2772924" cy="1163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7" idx="0"/>
            <a:endCxn id="18" idx="4"/>
          </p:cNvCxnSpPr>
          <p:nvPr/>
        </p:nvCxnSpPr>
        <p:spPr>
          <a:xfrm flipH="1" flipV="1">
            <a:off x="6718753" y="4300451"/>
            <a:ext cx="899898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0"/>
            <a:endCxn id="18" idx="4"/>
          </p:cNvCxnSpPr>
          <p:nvPr/>
        </p:nvCxnSpPr>
        <p:spPr>
          <a:xfrm flipV="1">
            <a:off x="6273414" y="4300451"/>
            <a:ext cx="445339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" idx="0"/>
            <a:endCxn id="18" idx="4"/>
          </p:cNvCxnSpPr>
          <p:nvPr/>
        </p:nvCxnSpPr>
        <p:spPr>
          <a:xfrm flipV="1">
            <a:off x="4994602" y="4300451"/>
            <a:ext cx="1724151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79440" y="4233329"/>
            <a:ext cx="55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1,2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3287" y="4490402"/>
            <a:ext cx="55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2,2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491606" y="4516089"/>
            <a:ext cx="55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3,2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91465" y="4300451"/>
            <a:ext cx="55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4,2</a:t>
            </a:r>
          </a:p>
        </p:txBody>
      </p:sp>
      <p:sp>
        <p:nvSpPr>
          <p:cNvPr id="41" name="Oval 40"/>
          <p:cNvSpPr/>
          <p:nvPr/>
        </p:nvSpPr>
        <p:spPr>
          <a:xfrm>
            <a:off x="5306829" y="1626524"/>
            <a:ext cx="756458" cy="756458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  <a:endParaRPr lang="en-US" baseline="-25000" dirty="0"/>
          </a:p>
        </p:txBody>
      </p:sp>
      <p:cxnSp>
        <p:nvCxnSpPr>
          <p:cNvPr id="42" name="Straight Connector 41"/>
          <p:cNvCxnSpPr>
            <a:stCxn id="8" idx="7"/>
            <a:endCxn id="41" idx="4"/>
          </p:cNvCxnSpPr>
          <p:nvPr/>
        </p:nvCxnSpPr>
        <p:spPr>
          <a:xfrm flipV="1">
            <a:off x="4883821" y="2382982"/>
            <a:ext cx="801237" cy="1271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8" idx="1"/>
            <a:endCxn id="41" idx="4"/>
          </p:cNvCxnSpPr>
          <p:nvPr/>
        </p:nvCxnSpPr>
        <p:spPr>
          <a:xfrm flipH="1" flipV="1">
            <a:off x="5685058" y="2382982"/>
            <a:ext cx="766247" cy="1271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830781" y="4774638"/>
            <a:ext cx="55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1,1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092058" y="2763320"/>
            <a:ext cx="39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487295" y="3654774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[hidden layer]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487295" y="1756757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[output layer]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11023" y="5481604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[input layer]</a:t>
            </a:r>
          </a:p>
        </p:txBody>
      </p:sp>
    </p:spTree>
    <p:extLst>
      <p:ext uri="{BB962C8B-B14F-4D97-AF65-F5344CB8AC3E}">
        <p14:creationId xmlns:p14="http://schemas.microsoft.com/office/powerpoint/2010/main" val="2656517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38" tIns="45719" rIns="91438" bIns="45719"/>
          <a:lstStyle/>
          <a:p>
            <a:r>
              <a:rPr lang="en-US" dirty="0"/>
              <a:t>Network with a Hidden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568" y="1724890"/>
            <a:ext cx="11823032" cy="46010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It is a universal function </a:t>
            </a:r>
            <a:r>
              <a:rPr lang="en-US" dirty="0" err="1"/>
              <a:t>approximator</a:t>
            </a:r>
            <a:endParaRPr lang="en-US" dirty="0"/>
          </a:p>
          <a:p>
            <a:pPr lvl="1"/>
            <a:r>
              <a:rPr lang="en-US" dirty="0"/>
              <a:t>It can model any continuous function (</a:t>
            </a:r>
            <a:r>
              <a:rPr lang="en-US" dirty="0" err="1"/>
              <a:t>Hornik</a:t>
            </a:r>
            <a:r>
              <a:rPr lang="en-US" dirty="0"/>
              <a:t> 1991)</a:t>
            </a:r>
          </a:p>
          <a:p>
            <a:r>
              <a:rPr lang="en-US" dirty="0"/>
              <a:t>This is not true for a simpler network</a:t>
            </a:r>
          </a:p>
          <a:p>
            <a:pPr lvl="1"/>
            <a:r>
              <a:rPr lang="en-US" dirty="0"/>
              <a:t>It cannot learn XOR, for example (no one-layer linear classifier can)</a:t>
            </a:r>
          </a:p>
          <a:p>
            <a:r>
              <a:rPr lang="en-US" dirty="0"/>
              <a:t>The deeper network can represent XOR </a:t>
            </a:r>
          </a:p>
          <a:p>
            <a:pPr lvl="1"/>
            <a:r>
              <a:rPr lang="en-US" dirty="0"/>
              <a:t>as a disjunction of two lower-level features</a:t>
            </a:r>
          </a:p>
          <a:p>
            <a:r>
              <a:rPr lang="en-US" dirty="0"/>
              <a:t>An even deeper network can also represent an arbitrary function</a:t>
            </a:r>
          </a:p>
          <a:p>
            <a:pPr lvl="1"/>
            <a:r>
              <a:rPr lang="en-US" dirty="0"/>
              <a:t>but with fewer nodes</a:t>
            </a:r>
          </a:p>
        </p:txBody>
      </p:sp>
    </p:spTree>
    <p:extLst>
      <p:ext uri="{BB962C8B-B14F-4D97-AF65-F5344CB8AC3E}">
        <p14:creationId xmlns:p14="http://schemas.microsoft.com/office/powerpoint/2010/main" val="1827762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27" y="1936799"/>
            <a:ext cx="4329485" cy="3887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The XOR function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479324" y="2735016"/>
            <a:ext cx="27338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 [[0,0], [0]],</a:t>
            </a:r>
          </a:p>
          <a:p>
            <a:r>
              <a:rPr lang="en-US" sz="2800" dirty="0"/>
              <a:t> [[0,1], [1]],</a:t>
            </a:r>
          </a:p>
          <a:p>
            <a:r>
              <a:rPr lang="en-US" sz="2800" dirty="0"/>
              <a:t> [[1,0], [1]],</a:t>
            </a:r>
          </a:p>
          <a:p>
            <a:r>
              <a:rPr lang="en-US" sz="2800" dirty="0"/>
              <a:t> [[1,1], [0]]</a:t>
            </a:r>
          </a:p>
        </p:txBody>
      </p:sp>
    </p:spTree>
    <p:extLst>
      <p:ext uri="{BB962C8B-B14F-4D97-AF65-F5344CB8AC3E}">
        <p14:creationId xmlns:p14="http://schemas.microsoft.com/office/powerpoint/2010/main" val="2726101060"/>
      </p:ext>
    </p:extLst>
  </p:cSld>
  <p:clrMapOvr>
    <a:masterClrMapping/>
  </p:clrMapOvr>
</p:sld>
</file>

<file path=ppt/theme/theme1.xml><?xml version="1.0" encoding="utf-8"?>
<a:theme xmlns:a="http://schemas.openxmlformats.org/drawingml/2006/main" name="UM-coursera-052814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UM-coursera-052814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UM-coursera-052814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UM-coursera-052814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12582</TotalTime>
  <Words>1037</Words>
  <Application>Microsoft Macintosh PowerPoint</Application>
  <PresentationFormat>Widescreen</PresentationFormat>
  <Paragraphs>284</Paragraphs>
  <Slides>61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61</vt:i4>
      </vt:variant>
    </vt:vector>
  </HeadingPairs>
  <TitlesOfParts>
    <vt:vector size="73" baseType="lpstr">
      <vt:lpstr>Arial</vt:lpstr>
      <vt:lpstr>Calibri</vt:lpstr>
      <vt:lpstr>Cambria Math</vt:lpstr>
      <vt:lpstr>Georgia</vt:lpstr>
      <vt:lpstr>Lucida Grande</vt:lpstr>
      <vt:lpstr>Rockwell Extra Bold</vt:lpstr>
      <vt:lpstr>Symbol</vt:lpstr>
      <vt:lpstr>Times New Roman</vt:lpstr>
      <vt:lpstr>UM-coursera-052814</vt:lpstr>
      <vt:lpstr>1_UM-coursera-052814</vt:lpstr>
      <vt:lpstr>2_UM-coursera-052814</vt:lpstr>
      <vt:lpstr>3_UM-coursera-052814</vt:lpstr>
      <vt:lpstr>NLP</vt:lpstr>
      <vt:lpstr>Introduction to NLP</vt:lpstr>
      <vt:lpstr>Modern AI Paradigm</vt:lpstr>
      <vt:lpstr>Neural Networks</vt:lpstr>
      <vt:lpstr>Perceptron</vt:lpstr>
      <vt:lpstr>Non-linearities: sigmoid, tanh</vt:lpstr>
      <vt:lpstr>Multi-Layer Perceptron (Multi-layer LR)</vt:lpstr>
      <vt:lpstr>Network with a Hidden Layer</vt:lpstr>
      <vt:lpstr>The XOR function</vt:lpstr>
      <vt:lpstr>Deep Learning Helps</vt:lpstr>
      <vt:lpstr>The XOR function</vt:lpstr>
      <vt:lpstr>PowerPoint Presentation</vt:lpstr>
      <vt:lpstr>PowerPoint Presentation</vt:lpstr>
      <vt:lpstr>Multi-Layer Perceptron</vt:lpstr>
      <vt:lpstr>Deeper Networks</vt:lpstr>
      <vt:lpstr>PowerPoint Presentation</vt:lpstr>
      <vt:lpstr>ImageNet</vt:lpstr>
      <vt:lpstr>ImageNet</vt:lpstr>
      <vt:lpstr>ImageNet Classification Scores</vt:lpstr>
      <vt:lpstr>PowerPoint Presentation</vt:lpstr>
      <vt:lpstr>Example (from Lee et al. 2009)</vt:lpstr>
      <vt:lpstr>Example (from Lee et al. 2009)</vt:lpstr>
      <vt:lpstr>What is Deep Learning</vt:lpstr>
      <vt:lpstr>Why Deep Learning?</vt:lpstr>
      <vt:lpstr>PowerPoint Presentation</vt:lpstr>
      <vt:lpstr>ImageNet Architecture</vt:lpstr>
      <vt:lpstr>PowerPoint Presentation</vt:lpstr>
      <vt:lpstr>PowerPoint Presentation</vt:lpstr>
      <vt:lpstr>PowerPoint Presentation</vt:lpstr>
      <vt:lpstr>PowerPoint Presentation</vt:lpstr>
      <vt:lpstr>Autoencoder</vt:lpstr>
      <vt:lpstr>Autoencoder</vt:lpstr>
      <vt:lpstr>Quick Math Review</vt:lpstr>
      <vt:lpstr>Linear Algebra</vt:lpstr>
      <vt:lpstr>Supervised Machine Learning</vt:lpstr>
      <vt:lpstr>Supervised Machine Learning</vt:lpstr>
      <vt:lpstr>A Simplified Diagram</vt:lpstr>
      <vt:lpstr>Gradient Descent Example</vt:lpstr>
      <vt:lpstr>Regularization</vt:lpstr>
      <vt:lpstr>Stochastic Gradient Descent</vt:lpstr>
      <vt:lpstr>Training Process</vt:lpstr>
      <vt:lpstr>Computational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</vt:lpstr>
      <vt:lpstr>NLP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Finegan-Dollak, Catherine</dc:creator>
  <cp:lastModifiedBy>Fan Feng</cp:lastModifiedBy>
  <cp:revision>271</cp:revision>
  <dcterms:created xsi:type="dcterms:W3CDTF">2015-11-29T17:16:54Z</dcterms:created>
  <dcterms:modified xsi:type="dcterms:W3CDTF">2019-02-14T18:44:06Z</dcterms:modified>
</cp:coreProperties>
</file>